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17.png" ContentType="image/png"/>
  <Override PartName="/ppt/media/image20.png" ContentType="image/png"/>
  <Override PartName="/ppt/media/image57.png" ContentType="image/png"/>
  <Override PartName="/ppt/media/image21.png" ContentType="image/png"/>
  <Override PartName="/ppt/media/image58.png" ContentType="image/png"/>
  <Override PartName="/ppt/media/image24.png" ContentType="image/png"/>
  <Override PartName="/ppt/media/image59.png" ContentType="image/png"/>
  <Override PartName="/ppt/media/image22.png" ContentType="image/png"/>
  <Override PartName="/ppt/media/image72.png" ContentType="image/png"/>
  <Override PartName="/ppt/media/image23.png" ContentType="image/png"/>
  <Override PartName="/ppt/media/image60.png" ContentType="image/png"/>
  <Override PartName="/ppt/media/image71.png" ContentType="image/png"/>
  <Override PartName="/ppt/media/image29.png" ContentType="image/png"/>
  <Override PartName="/ppt/media/image69.png" ContentType="image/png"/>
  <Override PartName="/ppt/media/image32.png" ContentType="image/png"/>
  <Override PartName="/ppt/media/image14.png" ContentType="image/png"/>
  <Override PartName="/ppt/media/image2.png" ContentType="image/png"/>
  <Override PartName="/ppt/media/image70.png" ContentType="image/png"/>
  <Override PartName="/ppt/media/image28.png" ContentType="image/png"/>
  <Override PartName="/ppt/media/image68.png" ContentType="image/png"/>
  <Override PartName="/ppt/media/image31.png" ContentType="image/png"/>
  <Override PartName="/ppt/media/image67.png" ContentType="image/png"/>
  <Override PartName="/ppt/media/image30.png" ContentType="image/png"/>
  <Override PartName="/ppt/media/image66.png" ContentType="image/png"/>
  <Override PartName="/ppt/media/image64.png" ContentType="image/png"/>
  <Override PartName="/ppt/media/image26.png" ContentType="image/png"/>
  <Override PartName="/ppt/media/image63.png" ContentType="image/png"/>
  <Override PartName="/ppt/media/image65.png" ContentType="image/png"/>
  <Override PartName="/ppt/media/image25.png" ContentType="image/png"/>
  <Override PartName="/ppt/media/image62.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61.png" ContentType="image/png"/>
  <Override PartName="/ppt/media/image5.jpeg" ContentType="image/jpeg"/>
  <Override PartName="/ppt/media/image50.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10.png" ContentType="image/png"/>
  <Override PartName="/ppt/media/image47.png" ContentType="image/png"/>
  <Override PartName="/ppt/media/image35.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76C1A92-D356-4BDF-A307-43808A32D7EE}"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32A2EBE-5C88-40F4-8557-FA289CDBFCA8}"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F5975BA-7633-4923-9EBE-A6E39D92A206}"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E1F81C9-3EEA-45D6-BCCA-E3A67349DACD}"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868AE98-5F79-4436-A2B8-567F31B6416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09A296B-8F60-4E08-8C09-9F113DC021F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B906F26-EDF8-4EC2-9D0A-458F4CB134A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1A157B1-1294-4DBA-989C-EF4F4DB6F727}"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D293655-1197-490A-B841-77149634FFE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B84C843-D0F8-4F17-A476-1F83F8D73638}"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7ED86BF-7B4F-4472-AC57-09FBAD7CE88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90887A9-D6E3-447E-82F1-F3D8BCF4B568}"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bg object 16" descr=""/>
          <p:cNvPicPr/>
          <p:nvPr/>
        </p:nvPicPr>
        <p:blipFill>
          <a:blip r:embed="rId2"/>
          <a:stretch/>
        </p:blipFill>
        <p:spPr>
          <a:xfrm>
            <a:off x="0" y="1303200"/>
            <a:ext cx="12190320" cy="56160"/>
          </a:xfrm>
          <a:prstGeom prst="rect">
            <a:avLst/>
          </a:prstGeom>
          <a:ln w="0">
            <a:noFill/>
          </a:ln>
        </p:spPr>
      </p:pic>
      <p:pic>
        <p:nvPicPr>
          <p:cNvPr id="1" name="bg object 17" descr=""/>
          <p:cNvPicPr/>
          <p:nvPr/>
        </p:nvPicPr>
        <p:blipFill>
          <a:blip r:embed="rId3"/>
          <a:stretch/>
        </p:blipFill>
        <p:spPr>
          <a:xfrm>
            <a:off x="10960560" y="106560"/>
            <a:ext cx="985680" cy="1090800"/>
          </a:xfrm>
          <a:prstGeom prst="rect">
            <a:avLst/>
          </a:prstGeom>
          <a:ln w="0">
            <a:noFill/>
          </a:ln>
        </p:spPr>
      </p:pic>
      <p:sp>
        <p:nvSpPr>
          <p:cNvPr id="2" name="PlaceHolder 1"/>
          <p:cNvSpPr>
            <a:spLocks noGrp="1"/>
          </p:cNvSpPr>
          <p:nvPr>
            <p:ph type="ftr" idx="1"/>
          </p:nvPr>
        </p:nvSpPr>
        <p:spPr>
          <a:xfrm>
            <a:off x="4145400" y="6378120"/>
            <a:ext cx="3899520" cy="341280"/>
          </a:xfrm>
          <a:prstGeom prst="rect">
            <a:avLst/>
          </a:prstGeom>
          <a:noFill/>
          <a:ln w="0">
            <a:noFill/>
          </a:ln>
        </p:spPr>
        <p:txBody>
          <a:bodyPr lIns="0" rIns="0" tIns="0" bIns="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3" name="PlaceHolder 2"/>
          <p:cNvSpPr>
            <a:spLocks noGrp="1"/>
          </p:cNvSpPr>
          <p:nvPr>
            <p:ph type="sldNum" idx="2"/>
          </p:nvPr>
        </p:nvSpPr>
        <p:spPr>
          <a:xfrm>
            <a:off x="8778240" y="6378120"/>
            <a:ext cx="2802240" cy="341280"/>
          </a:xfrm>
          <a:prstGeom prst="rect">
            <a:avLst/>
          </a:prstGeom>
          <a:noFill/>
          <a:ln w="0">
            <a:noFill/>
          </a:ln>
        </p:spPr>
        <p:txBody>
          <a:bodyPr lIns="0" rIns="0" tIns="0" bIns="0" anchor="t">
            <a:noAutofit/>
          </a:bodyPr>
          <a:lstStyle>
            <a:lvl1pPr algn="r">
              <a:lnSpc>
                <a:spcPct val="100000"/>
              </a:lnSpc>
              <a:buNone/>
              <a:defRPr b="0" lang="ru-RU" sz="1800" spc="-1" strike="noStrike">
                <a:solidFill>
                  <a:srgbClr val="b2b2b2"/>
                </a:solidFill>
                <a:latin typeface="Calibri"/>
              </a:defRPr>
            </a:lvl1pPr>
          </a:lstStyle>
          <a:p>
            <a:pPr algn="r">
              <a:lnSpc>
                <a:spcPct val="100000"/>
              </a:lnSpc>
              <a:buNone/>
            </a:pPr>
            <a:fld id="{6BA8B108-27A3-4BEE-9144-C6CA0E22AEDF}" type="slidenum">
              <a:rPr b="0" lang="ru-RU" sz="1800" spc="-1" strike="noStrike">
                <a:solidFill>
                  <a:srgbClr val="b2b2b2"/>
                </a:solidFill>
                <a:latin typeface="Calibri"/>
              </a:rPr>
              <a:t>&lt;number&gt;</a:t>
            </a:fld>
            <a:endParaRPr b="0" lang="en-US" sz="1800" spc="-1" strike="noStrike">
              <a:latin typeface="Times New Roman"/>
            </a:endParaRPr>
          </a:p>
        </p:txBody>
      </p:sp>
      <p:sp>
        <p:nvSpPr>
          <p:cNvPr id="4" name="PlaceHolder 3"/>
          <p:cNvSpPr>
            <a:spLocks noGrp="1"/>
          </p:cNvSpPr>
          <p:nvPr>
            <p:ph type="dt" idx="3"/>
          </p:nvPr>
        </p:nvSpPr>
        <p:spPr>
          <a:xfrm>
            <a:off x="609480" y="6378120"/>
            <a:ext cx="2802240" cy="3412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hyperlink" Target="http://www.emc.com/security/rsa-securid/index.htm" TargetMode="External"/><Relationship Id="rId3" Type="http://schemas.openxmlformats.org/officeDocument/2006/relationships/hyperlink" Target="https://play.google.com/store/apps/details?id=com.google.android.apps.authenticator2" TargetMode="External"/><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hyperlink" Target="http://auth.myservice.com/" TargetMode="External"/><Relationship Id="rId3" Type="http://schemas.openxmlformats.org/officeDocument/2006/relationships/hyperlink" Target="http://myservice.com/" TargetMode="External"/><Relationship Id="rId4"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2362320" y="667080"/>
            <a:ext cx="7084800" cy="1141200"/>
          </a:xfrm>
          <a:prstGeom prst="rect">
            <a:avLst/>
          </a:prstGeom>
          <a:noFill/>
          <a:ln w="0">
            <a:noFill/>
          </a:ln>
        </p:spPr>
        <p:txBody>
          <a:bodyPr lIns="0" rIns="0" tIns="0" bIns="0" anchor="t">
            <a:noAutofit/>
          </a:bodyPr>
          <a:p>
            <a:pPr algn="ctr">
              <a:lnSpc>
                <a:spcPct val="100000"/>
              </a:lnSpc>
              <a:buNone/>
            </a:pPr>
            <a:r>
              <a:rPr b="0" lang="ru-RU" sz="3600" spc="-1" strike="noStrike">
                <a:solidFill>
                  <a:srgbClr val="2369b0"/>
                </a:solidFill>
                <a:latin typeface="Times New Roman"/>
              </a:rPr>
              <a:t>Технологии обеспечения информационной безопасности</a:t>
            </a:r>
            <a:endParaRPr b="0" lang="en-US" sz="3600" spc="-1" strike="noStrike">
              <a:latin typeface="Arial"/>
            </a:endParaRPr>
          </a:p>
        </p:txBody>
      </p:sp>
      <p:sp>
        <p:nvSpPr>
          <p:cNvPr id="44" name="TextBox 3"/>
          <p:cNvSpPr/>
          <p:nvPr/>
        </p:nvSpPr>
        <p:spPr>
          <a:xfrm>
            <a:off x="410040" y="6261480"/>
            <a:ext cx="62528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ru-RU" sz="2000" spc="-1" strike="noStrike">
                <a:solidFill>
                  <a:srgbClr val="000000"/>
                </a:solidFill>
                <a:latin typeface="Times New Roman"/>
                <a:ea typeface="DejaVu Sans"/>
              </a:rPr>
              <a:t>Спирин Андрей Андреевич, кандидат технических наук</a:t>
            </a:r>
            <a:endParaRPr b="0" lang="en-US" sz="2000" spc="-1" strike="noStrike">
              <a:latin typeface="Arial"/>
            </a:endParaRPr>
          </a:p>
        </p:txBody>
      </p:sp>
      <p:sp>
        <p:nvSpPr>
          <p:cNvPr id="45" name="TextBox 4"/>
          <p:cNvSpPr/>
          <p:nvPr/>
        </p:nvSpPr>
        <p:spPr>
          <a:xfrm>
            <a:off x="380880" y="2514600"/>
            <a:ext cx="111996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ru-RU" sz="2400" spc="-1" strike="noStrike">
                <a:solidFill>
                  <a:srgbClr val="000000"/>
                </a:solidFill>
                <a:latin typeface="Times New Roman"/>
                <a:ea typeface="DejaVu Sans"/>
              </a:rPr>
              <a:t>Лекция 1. </a:t>
            </a:r>
            <a:endParaRPr b="0" lang="en-US" sz="2400" spc="-1" strike="noStrike">
              <a:latin typeface="Arial"/>
            </a:endParaRPr>
          </a:p>
          <a:p>
            <a:pPr>
              <a:lnSpc>
                <a:spcPct val="100000"/>
              </a:lnSpc>
              <a:buNone/>
            </a:pPr>
            <a:r>
              <a:rPr b="0" lang="ru-RU" sz="2400" spc="-1" strike="noStrike">
                <a:solidFill>
                  <a:srgbClr val="000000"/>
                </a:solidFill>
                <a:latin typeface="Times New Roman"/>
                <a:ea typeface="DejaVu Sans"/>
              </a:rPr>
              <a:t>Идентификация, аутентификации и авторизация.</a:t>
            </a:r>
            <a:endParaRPr b="0" lang="en-US" sz="2400" spc="-1" strike="noStrike">
              <a:latin typeface="Arial"/>
            </a:endParaRPr>
          </a:p>
        </p:txBody>
      </p:sp>
      <p:sp>
        <p:nvSpPr>
          <p:cNvPr id="46" name="TextBox 6"/>
          <p:cNvSpPr/>
          <p:nvPr/>
        </p:nvSpPr>
        <p:spPr>
          <a:xfrm>
            <a:off x="9730440" y="6267600"/>
            <a:ext cx="184392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ru-RU" sz="2000" spc="-1" strike="noStrike">
                <a:solidFill>
                  <a:srgbClr val="000000"/>
                </a:solidFill>
                <a:latin typeface="Times New Roman"/>
                <a:ea typeface="DejaVu Sans"/>
              </a:rPr>
              <a:t>Москва, 2023 г.</a:t>
            </a:r>
            <a:endParaRPr b="0" lang="en-US" sz="2000" spc="-1" strike="noStrike">
              <a:latin typeface="Arial"/>
            </a:endParaRPr>
          </a:p>
        </p:txBody>
      </p:sp>
      <p:pic>
        <p:nvPicPr>
          <p:cNvPr id="47" name="Рисунок 7" descr=""/>
          <p:cNvPicPr/>
          <p:nvPr/>
        </p:nvPicPr>
        <p:blipFill>
          <a:blip r:embed="rId1"/>
          <a:stretch/>
        </p:blipFill>
        <p:spPr>
          <a:xfrm>
            <a:off x="11125080" y="83520"/>
            <a:ext cx="998280" cy="1057680"/>
          </a:xfrm>
          <a:prstGeom prst="rect">
            <a:avLst/>
          </a:prstGeom>
          <a:ln w="0">
            <a:noFill/>
          </a:ln>
        </p:spPr>
      </p:pic>
      <p:sp>
        <p:nvSpPr>
          <p:cNvPr id="48" name="Прямая соединительная линия 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89" name="Рисунок 8" descr=""/>
          <p:cNvPicPr/>
          <p:nvPr/>
        </p:nvPicPr>
        <p:blipFill>
          <a:blip r:embed="rId1"/>
          <a:stretch/>
        </p:blipFill>
        <p:spPr>
          <a:xfrm>
            <a:off x="11125080" y="83520"/>
            <a:ext cx="998280" cy="1057680"/>
          </a:xfrm>
          <a:prstGeom prst="rect">
            <a:avLst/>
          </a:prstGeom>
          <a:ln w="0">
            <a:noFill/>
          </a:ln>
        </p:spPr>
      </p:pic>
      <p:sp>
        <p:nvSpPr>
          <p:cNvPr id="90" name="Прямая соединительная линия 7"/>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91" name=""/>
          <p:cNvSpPr/>
          <p:nvPr/>
        </p:nvSpPr>
        <p:spPr>
          <a:xfrm>
            <a:off x="228600" y="695160"/>
            <a:ext cx="11658240" cy="5248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2000" spc="-1" strike="noStrike">
                <a:latin typeface="Ubuntu"/>
              </a:rPr>
              <a:t>Экран 3 - </a:t>
            </a:r>
            <a:r>
              <a:rPr b="0" lang="en-US" sz="2000" spc="-1" strike="noStrike">
                <a:latin typeface="Ubuntu"/>
              </a:rPr>
              <a:t>это завершающий этап, когда:</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latin typeface="Ubuntu"/>
              </a:rPr>
              <a:t>·         система проверила наш идентификатор;</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latin typeface="Ubuntu"/>
              </a:rPr>
              <a:t>·         успешно прошел процесс аутентификации.</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latin typeface="Ubuntu"/>
              </a:rPr>
              <a:t>После чего следует </a:t>
            </a:r>
            <a:r>
              <a:rPr b="1" lang="en-US" sz="2000" spc="-1" strike="noStrike">
                <a:latin typeface="Ubuntu"/>
              </a:rPr>
              <a:t>наделение пользователя определенными правами</a:t>
            </a:r>
            <a:r>
              <a:rPr b="0" lang="en-US" sz="2000" spc="-1" strike="noStrike">
                <a:latin typeface="Ubuntu"/>
              </a:rPr>
              <a:t>. Возможно, система авторизовала нас как пользователя с уже определенным набором возможностей и показывает нам информацию, который должен видеть обычный пользователь системы.</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latin typeface="Ubuntu"/>
              </a:rPr>
              <a:t> </a:t>
            </a:r>
            <a:r>
              <a:rPr b="0" lang="en-US" sz="2000" spc="-1" strike="noStrike">
                <a:latin typeface="Ubuntu"/>
              </a:rPr>
              <a:t>В данном случае мы зашли в систему как обычный пользователь, но ведь система могла авторизовать нас как администратора. Во втором случае система предоставила право, к примеру, на редактирование или удаление информации. С точки зрения тестирования у пользователя появляется просто огромное поле возможностей для проведения тестирования.</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1" lang="en-US" sz="2000" spc="-1" strike="noStrike">
                <a:latin typeface="Ubuntu"/>
              </a:rPr>
              <a:t>Это крайне важно с точки зрения безопасности – на сколько система правильно ведет себя на этапе идентификации, затем на этапе аутентификации и в итоге авторизации.</a:t>
            </a:r>
            <a:endParaRPr b="0" lang="en-US" sz="2000" spc="-1" strike="noStrike">
              <a:latin typeface="Arial"/>
            </a:endParaRPr>
          </a:p>
        </p:txBody>
      </p:sp>
      <p:sp>
        <p:nvSpPr>
          <p:cNvPr id="92" name="PlaceHolder 7"/>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ea typeface="Noto Sans CJK SC"/>
              </a:rPr>
              <a:t>Идентификция, Аутентификация, Авторизация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93" name="Рисунок 2" descr=""/>
          <p:cNvPicPr/>
          <p:nvPr/>
        </p:nvPicPr>
        <p:blipFill>
          <a:blip r:embed="rId1"/>
          <a:stretch/>
        </p:blipFill>
        <p:spPr>
          <a:xfrm>
            <a:off x="11125080" y="83520"/>
            <a:ext cx="998280" cy="1057680"/>
          </a:xfrm>
          <a:prstGeom prst="rect">
            <a:avLst/>
          </a:prstGeom>
          <a:ln w="0">
            <a:noFill/>
          </a:ln>
        </p:spPr>
      </p:pic>
      <p:sp>
        <p:nvSpPr>
          <p:cNvPr id="94"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95" name=""/>
          <p:cNvSpPr/>
          <p:nvPr/>
        </p:nvSpPr>
        <p:spPr>
          <a:xfrm>
            <a:off x="339480" y="1032480"/>
            <a:ext cx="11564640" cy="64062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289"/>
              </a:spcBef>
              <a:spcAft>
                <a:spcPts val="289"/>
              </a:spcAft>
              <a:buNone/>
            </a:pPr>
            <a:r>
              <a:rPr b="0" lang="en-US" sz="2200" spc="-1" strike="noStrike">
                <a:latin typeface="Ubuntu"/>
              </a:rPr>
              <a:t>Экран 2 - процесс аутентификации, а именно проверки пользователя на его</a:t>
            </a:r>
            <a:br>
              <a:rPr sz="2200"/>
            </a:br>
            <a:r>
              <a:rPr b="0" lang="en-US" sz="2200" spc="-1" strike="noStrike">
                <a:latin typeface="Ubuntu"/>
              </a:rPr>
              <a:t>подлинность, что юзер у нас действительно является тем, кем он представляется системе, пытаясь в нее попасть.</a:t>
            </a:r>
            <a:endParaRPr b="0" lang="en-US" sz="2200" spc="-1" strike="noStrike">
              <a:latin typeface="Arial"/>
            </a:endParaRPr>
          </a:p>
          <a:p>
            <a:pPr algn="just">
              <a:lnSpc>
                <a:spcPct val="100000"/>
              </a:lnSpc>
              <a:spcBef>
                <a:spcPts val="289"/>
              </a:spcBef>
              <a:spcAft>
                <a:spcPts val="289"/>
              </a:spcAft>
              <a:buNone/>
            </a:pPr>
            <a:r>
              <a:rPr b="0" lang="en-US" sz="2200" spc="-1" strike="noStrike">
                <a:latin typeface="Ubuntu"/>
              </a:rPr>
              <a:t>Существует 3 фактора, которые напрямую задействуются в процессе аутентификации:</a:t>
            </a:r>
            <a:endParaRPr b="0" lang="en-US" sz="2200" spc="-1" strike="noStrike">
              <a:latin typeface="Arial"/>
            </a:endParaRPr>
          </a:p>
          <a:p>
            <a:pPr algn="just">
              <a:lnSpc>
                <a:spcPct val="100000"/>
              </a:lnSpc>
              <a:spcBef>
                <a:spcPts val="289"/>
              </a:spcBef>
              <a:spcAft>
                <a:spcPts val="289"/>
              </a:spcAft>
              <a:buNone/>
            </a:pPr>
            <a:r>
              <a:rPr b="1" lang="en-US" sz="2200" spc="-1" strike="noStrike">
                <a:latin typeface="Ubuntu"/>
              </a:rPr>
              <a:t>1.      Знание</a:t>
            </a:r>
            <a:endParaRPr b="0" lang="en-US" sz="2200" spc="-1" strike="noStrike">
              <a:latin typeface="Arial"/>
            </a:endParaRPr>
          </a:p>
          <a:p>
            <a:pPr algn="just">
              <a:lnSpc>
                <a:spcPct val="100000"/>
              </a:lnSpc>
              <a:spcBef>
                <a:spcPts val="289"/>
              </a:spcBef>
              <a:spcAft>
                <a:spcPts val="289"/>
              </a:spcAft>
              <a:buNone/>
            </a:pPr>
            <a:r>
              <a:rPr b="0" lang="en-US" sz="2200" spc="-1" strike="noStrike">
                <a:latin typeface="Ubuntu"/>
              </a:rPr>
              <a:t>Например: пароль, ПИН-код, секретное слово и так далее...</a:t>
            </a:r>
            <a:endParaRPr b="0" lang="en-US" sz="2200" spc="-1" strike="noStrike">
              <a:latin typeface="Arial"/>
            </a:endParaRPr>
          </a:p>
          <a:p>
            <a:pPr algn="just">
              <a:lnSpc>
                <a:spcPct val="100000"/>
              </a:lnSpc>
              <a:spcBef>
                <a:spcPts val="289"/>
              </a:spcBef>
              <a:spcAft>
                <a:spcPts val="289"/>
              </a:spcAft>
              <a:buNone/>
            </a:pPr>
            <a:r>
              <a:rPr b="0" lang="en-US" sz="2200" spc="-1" strike="noStrike">
                <a:latin typeface="Ubuntu"/>
              </a:rPr>
              <a:t>Главное, что эта информация известна конкретному пользователю. </a:t>
            </a:r>
            <a:endParaRPr b="0" lang="en-US" sz="2200" spc="-1" strike="noStrike">
              <a:latin typeface="Arial"/>
            </a:endParaRPr>
          </a:p>
          <a:p>
            <a:pPr algn="just">
              <a:lnSpc>
                <a:spcPct val="100000"/>
              </a:lnSpc>
              <a:spcBef>
                <a:spcPts val="289"/>
              </a:spcBef>
              <a:spcAft>
                <a:spcPts val="289"/>
              </a:spcAft>
              <a:buNone/>
            </a:pPr>
            <a:r>
              <a:rPr b="1" lang="en-US" sz="2200" spc="-1" strike="noStrike">
                <a:latin typeface="Ubuntu"/>
              </a:rPr>
              <a:t>2.      Владение</a:t>
            </a:r>
            <a:endParaRPr b="0" lang="en-US" sz="2200" spc="-1" strike="noStrike">
              <a:latin typeface="Arial"/>
            </a:endParaRPr>
          </a:p>
          <a:p>
            <a:pPr algn="just">
              <a:lnSpc>
                <a:spcPct val="100000"/>
              </a:lnSpc>
              <a:spcBef>
                <a:spcPts val="289"/>
              </a:spcBef>
              <a:spcAft>
                <a:spcPts val="289"/>
              </a:spcAft>
              <a:buNone/>
            </a:pPr>
            <a:r>
              <a:rPr b="0" lang="en-US" sz="2200" spc="-1" strike="noStrike">
                <a:latin typeface="Ubuntu"/>
              </a:rPr>
              <a:t>Второй фактор – это владение, является ли пользователь (который “стучится в систему”) обладателем чего-то, к примеру – уникальных биометрических данных, присущих только ему.</a:t>
            </a:r>
            <a:endParaRPr b="0" lang="en-US" sz="2200" spc="-1" strike="noStrike">
              <a:latin typeface="Arial"/>
            </a:endParaRPr>
          </a:p>
          <a:p>
            <a:pPr algn="just">
              <a:lnSpc>
                <a:spcPct val="100000"/>
              </a:lnSpc>
              <a:spcBef>
                <a:spcPts val="289"/>
              </a:spcBef>
              <a:spcAft>
                <a:spcPts val="289"/>
              </a:spcAft>
              <a:buNone/>
            </a:pPr>
            <a:r>
              <a:rPr b="0" lang="en-US" sz="2200" spc="-1" strike="noStrike">
                <a:latin typeface="Ubuntu"/>
              </a:rPr>
              <a:t>Это очень хорошо распространено в телефонах, к примеру, когда девайс распознает владельца по отпечатку пальца.</a:t>
            </a:r>
            <a:endParaRPr b="0" lang="en-US" sz="2200" spc="-1" strike="noStrike">
              <a:latin typeface="Arial"/>
            </a:endParaRPr>
          </a:p>
        </p:txBody>
      </p:sp>
      <p:sp>
        <p:nvSpPr>
          <p:cNvPr id="96" name="PlaceHolder 3"/>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Аутентификация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97" name="Рисунок 6" descr=""/>
          <p:cNvPicPr/>
          <p:nvPr/>
        </p:nvPicPr>
        <p:blipFill>
          <a:blip r:embed="rId1"/>
          <a:stretch/>
        </p:blipFill>
        <p:spPr>
          <a:xfrm>
            <a:off x="11125080" y="83520"/>
            <a:ext cx="998280" cy="1057680"/>
          </a:xfrm>
          <a:prstGeom prst="rect">
            <a:avLst/>
          </a:prstGeom>
          <a:ln w="0">
            <a:noFill/>
          </a:ln>
        </p:spPr>
      </p:pic>
      <p:sp>
        <p:nvSpPr>
          <p:cNvPr id="98" name="Прямая соединительная линия 6"/>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99" name=""/>
          <p:cNvSpPr/>
          <p:nvPr/>
        </p:nvSpPr>
        <p:spPr>
          <a:xfrm>
            <a:off x="228600" y="685800"/>
            <a:ext cx="11658240" cy="5714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1" lang="en-US" sz="2200" spc="-1" strike="noStrike">
                <a:latin typeface="Ubuntu"/>
              </a:rPr>
              <a:t>3.      Свойство</a:t>
            </a:r>
            <a:endParaRPr b="0" lang="en-US" sz="2200" spc="-1" strike="noStrike">
              <a:latin typeface="Arial"/>
            </a:endParaRPr>
          </a:p>
          <a:p>
            <a:pPr algn="just">
              <a:lnSpc>
                <a:spcPct val="100000"/>
              </a:lnSpc>
              <a:spcBef>
                <a:spcPts val="1191"/>
              </a:spcBef>
              <a:spcAft>
                <a:spcPts val="992"/>
              </a:spcAft>
              <a:buNone/>
            </a:pPr>
            <a:r>
              <a:rPr b="0" lang="en-US" sz="2200" spc="-1" strike="noStrike">
                <a:latin typeface="Ubuntu"/>
              </a:rPr>
              <a:t>Пользователь имеет какой-то уникальный признак, и система его может аутентифицировать и пропустить дальше. К примеру: в случае использования мобильного банкинга или налогового приложения после его запуска система попросит у пользователя набор ключей. Пользователь использует флешку с электронными ключами, система распознает эти ключи, а затем выдает пользователю доступ к использованию системы. </a:t>
            </a:r>
            <a:endParaRPr b="0" lang="en-US" sz="2200" spc="-1" strike="noStrike">
              <a:latin typeface="Arial"/>
            </a:endParaRPr>
          </a:p>
          <a:p>
            <a:pPr algn="just">
              <a:lnSpc>
                <a:spcPct val="100000"/>
              </a:lnSpc>
              <a:spcBef>
                <a:spcPts val="1191"/>
              </a:spcBef>
              <a:spcAft>
                <a:spcPts val="992"/>
              </a:spcAft>
              <a:buNone/>
            </a:pPr>
            <a:r>
              <a:rPr b="0" lang="en-US" sz="2200" spc="-1" strike="noStrike">
                <a:latin typeface="Ubuntu"/>
              </a:rPr>
              <a:t>Обратите внимание! Если доступ к системе предоставляется после введения логина и пароля, то это будет </a:t>
            </a:r>
            <a:r>
              <a:rPr b="1" lang="en-US" sz="2200" spc="-1" strike="noStrike">
                <a:latin typeface="Ubuntu"/>
              </a:rPr>
              <a:t>однофакторная аутентификация</a:t>
            </a:r>
            <a:r>
              <a:rPr b="0" lang="en-US" sz="2200" spc="-1" strike="noStrike">
                <a:latin typeface="Ubuntu"/>
              </a:rPr>
              <a:t> - самая простая. </a:t>
            </a:r>
            <a:endParaRPr b="0" lang="en-US" sz="2200" spc="-1" strike="noStrike">
              <a:latin typeface="Arial"/>
            </a:endParaRPr>
          </a:p>
          <a:p>
            <a:pPr algn="just">
              <a:lnSpc>
                <a:spcPct val="100000"/>
              </a:lnSpc>
              <a:spcBef>
                <a:spcPts val="1191"/>
              </a:spcBef>
              <a:spcAft>
                <a:spcPts val="992"/>
              </a:spcAft>
              <a:buNone/>
            </a:pPr>
            <a:r>
              <a:rPr b="0" lang="en-US" sz="2200" spc="-1" strike="noStrike">
                <a:latin typeface="Ubuntu"/>
              </a:rPr>
              <a:t>Но если система требует от пользователя, например, биометрические данные (радужная оболочка глаза, отпечаток пальца, запись речи и др.), в таком случае аутентификация будет являться многофакторной, а конкретнее двухфакторной  (ДФА, 2FA).</a:t>
            </a:r>
            <a:endParaRPr b="0" lang="en-US" sz="2200" spc="-1" strike="noStrike">
              <a:latin typeface="Arial"/>
            </a:endParaRPr>
          </a:p>
        </p:txBody>
      </p:sp>
      <p:sp>
        <p:nvSpPr>
          <p:cNvPr id="100" name="PlaceHolder 6"/>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Аутентификация</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01" name="Рисунок 14" descr=""/>
          <p:cNvPicPr/>
          <p:nvPr/>
        </p:nvPicPr>
        <p:blipFill>
          <a:blip r:embed="rId1"/>
          <a:stretch/>
        </p:blipFill>
        <p:spPr>
          <a:xfrm>
            <a:off x="11125080" y="83520"/>
            <a:ext cx="998280" cy="1057680"/>
          </a:xfrm>
          <a:prstGeom prst="rect">
            <a:avLst/>
          </a:prstGeom>
          <a:ln w="0">
            <a:noFill/>
          </a:ln>
        </p:spPr>
      </p:pic>
      <p:sp>
        <p:nvSpPr>
          <p:cNvPr id="102" name="Прямая соединительная линия 1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03" name="PlaceHolder 13"/>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Аутентификация </a:t>
            </a:r>
            <a:endParaRPr b="0" lang="en-US" sz="3200" spc="-1" strike="noStrike">
              <a:latin typeface="Arial"/>
            </a:endParaRPr>
          </a:p>
        </p:txBody>
      </p:sp>
      <p:pic>
        <p:nvPicPr>
          <p:cNvPr id="104" name="" descr=""/>
          <p:cNvPicPr/>
          <p:nvPr/>
        </p:nvPicPr>
        <p:blipFill>
          <a:blip r:embed="rId2"/>
          <a:stretch/>
        </p:blipFill>
        <p:spPr>
          <a:xfrm>
            <a:off x="1600200" y="914400"/>
            <a:ext cx="8539200" cy="4571640"/>
          </a:xfrm>
          <a:prstGeom prst="rect">
            <a:avLst/>
          </a:prstGeom>
          <a:ln w="0">
            <a:noFill/>
          </a:ln>
        </p:spPr>
      </p:pic>
      <p:sp>
        <p:nvSpPr>
          <p:cNvPr id="105" name=""/>
          <p:cNvSpPr/>
          <p:nvPr/>
        </p:nvSpPr>
        <p:spPr>
          <a:xfrm>
            <a:off x="3830400" y="5566320"/>
            <a:ext cx="4170240" cy="376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Ubuntu"/>
              </a:rPr>
              <a:t>Рис. 1. Факторы аутентификации</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06" name="Рисунок 4" descr=""/>
          <p:cNvPicPr/>
          <p:nvPr/>
        </p:nvPicPr>
        <p:blipFill>
          <a:blip r:embed="rId1"/>
          <a:stretch/>
        </p:blipFill>
        <p:spPr>
          <a:xfrm>
            <a:off x="11125080" y="83520"/>
            <a:ext cx="998280" cy="1057680"/>
          </a:xfrm>
          <a:prstGeom prst="rect">
            <a:avLst/>
          </a:prstGeom>
          <a:ln w="0">
            <a:noFill/>
          </a:ln>
        </p:spPr>
      </p:pic>
      <p:sp>
        <p:nvSpPr>
          <p:cNvPr id="107" name="Прямая соединительная линия 3"/>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08" name="PlaceHolder 4"/>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Аутентификация</a:t>
            </a:r>
            <a:endParaRPr b="0" lang="en-US" sz="3200" spc="-1" strike="noStrike">
              <a:latin typeface="Arial"/>
            </a:endParaRPr>
          </a:p>
        </p:txBody>
      </p:sp>
      <p:sp>
        <p:nvSpPr>
          <p:cNvPr id="109" name=""/>
          <p:cNvSpPr/>
          <p:nvPr/>
        </p:nvSpPr>
        <p:spPr>
          <a:xfrm>
            <a:off x="228600" y="883080"/>
            <a:ext cx="11835360" cy="6203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200" spc="-1" strike="noStrike">
                <a:latin typeface="Ubuntu"/>
              </a:rPr>
              <a:t>В документе NCSC-TG-017 вводятся термины для различных видов </a:t>
            </a:r>
            <a:br>
              <a:rPr sz="2200"/>
            </a:br>
            <a:r>
              <a:rPr b="0" lang="en-US" sz="2200" spc="-1" strike="noStrike">
                <a:latin typeface="Ubuntu"/>
              </a:rPr>
              <a:t>многофакторной аутентификации: </a:t>
            </a:r>
            <a:endParaRPr b="0" lang="en-US" sz="2200" spc="-1" strike="noStrike">
              <a:latin typeface="Arial"/>
            </a:endParaRPr>
          </a:p>
          <a:p>
            <a:pPr algn="just">
              <a:lnSpc>
                <a:spcPct val="100000"/>
              </a:lnSpc>
              <a:spcBef>
                <a:spcPts val="649"/>
              </a:spcBef>
              <a:spcAft>
                <a:spcPts val="720"/>
              </a:spcAft>
              <a:buNone/>
            </a:pPr>
            <a:r>
              <a:rPr b="1" lang="en-US" sz="2200" spc="-1" strike="noStrike">
                <a:latin typeface="Ubuntu"/>
              </a:rPr>
              <a:t> </a:t>
            </a:r>
            <a:r>
              <a:rPr b="1" lang="en-US" sz="2200" spc="-1" strike="noStrike">
                <a:latin typeface="Ubuntu"/>
              </a:rPr>
              <a:t>- типа 12;</a:t>
            </a:r>
            <a:endParaRPr b="0" lang="en-US" sz="2200" spc="-1" strike="noStrike">
              <a:latin typeface="Arial"/>
            </a:endParaRPr>
          </a:p>
          <a:p>
            <a:pPr algn="just">
              <a:lnSpc>
                <a:spcPct val="100000"/>
              </a:lnSpc>
              <a:spcBef>
                <a:spcPts val="649"/>
              </a:spcBef>
              <a:spcAft>
                <a:spcPts val="720"/>
              </a:spcAft>
              <a:buNone/>
            </a:pPr>
            <a:r>
              <a:rPr b="1" lang="en-US" sz="2200" spc="-1" strike="noStrike">
                <a:latin typeface="Ubuntu"/>
              </a:rPr>
              <a:t> </a:t>
            </a:r>
            <a:r>
              <a:rPr b="1" lang="en-US" sz="2200" spc="-1" strike="noStrike">
                <a:latin typeface="Ubuntu"/>
              </a:rPr>
              <a:t>- типа 23;</a:t>
            </a:r>
            <a:endParaRPr b="0" lang="en-US" sz="2200" spc="-1" strike="noStrike">
              <a:latin typeface="Arial"/>
            </a:endParaRPr>
          </a:p>
          <a:p>
            <a:pPr algn="just">
              <a:lnSpc>
                <a:spcPct val="100000"/>
              </a:lnSpc>
              <a:spcBef>
                <a:spcPts val="649"/>
              </a:spcBef>
              <a:spcAft>
                <a:spcPts val="720"/>
              </a:spcAft>
              <a:buNone/>
            </a:pPr>
            <a:r>
              <a:rPr b="1" lang="en-US" sz="2200" spc="-1" strike="noStrike">
                <a:latin typeface="Ubuntu"/>
              </a:rPr>
              <a:t> </a:t>
            </a:r>
            <a:r>
              <a:rPr b="1" lang="en-US" sz="2200" spc="-1" strike="noStrike">
                <a:latin typeface="Ubuntu"/>
              </a:rPr>
              <a:t>- типа 123.</a:t>
            </a:r>
            <a:endParaRPr b="0" lang="en-US" sz="2200" spc="-1" strike="noStrike">
              <a:latin typeface="Arial"/>
            </a:endParaRPr>
          </a:p>
          <a:p>
            <a:pPr algn="just">
              <a:lnSpc>
                <a:spcPct val="100000"/>
              </a:lnSpc>
              <a:spcBef>
                <a:spcPts val="1191"/>
              </a:spcBef>
              <a:spcAft>
                <a:spcPts val="992"/>
              </a:spcAft>
              <a:buNone/>
            </a:pPr>
            <a:r>
              <a:rPr b="0" lang="en-US" sz="2200" spc="-1" strike="noStrike">
                <a:latin typeface="Ubuntu"/>
              </a:rPr>
              <a:t>Аутентификация типа 12 (произносится как «аутентификация типа один два»), например, использует два фактора аутентификации: первый (на основе знания чего-либо) и второй (на основе обладания чем-либо).</a:t>
            </a:r>
            <a:endParaRPr b="0" lang="en-US" sz="2200" spc="-1" strike="noStrike">
              <a:latin typeface="Arial"/>
            </a:endParaRPr>
          </a:p>
          <a:p>
            <a:pPr algn="just">
              <a:lnSpc>
                <a:spcPct val="100000"/>
              </a:lnSpc>
              <a:spcBef>
                <a:spcPts val="1191"/>
              </a:spcBef>
              <a:spcAft>
                <a:spcPts val="992"/>
              </a:spcAft>
              <a:buNone/>
            </a:pPr>
            <a:r>
              <a:rPr b="0" lang="en-US" sz="2200" spc="-1" strike="noStrike">
                <a:latin typeface="Ubuntu"/>
              </a:rPr>
              <a:t>Трехфакторная аутентификация использует комбинацию трех факторов аутентификации («на основе знания  чего-либо», «на основе обладания чем-либо» и «на основе биометрии»). Эту аутентификацию называют аутентификация типа 123.</a:t>
            </a:r>
            <a:endParaRPr b="0" lang="en-US" sz="2200" spc="-1" strike="noStrike">
              <a:latin typeface="Arial"/>
            </a:endParaRPr>
          </a:p>
          <a:p>
            <a:pPr algn="just">
              <a:lnSpc>
                <a:spcPct val="100000"/>
              </a:lnSpc>
              <a:spcBef>
                <a:spcPts val="1191"/>
              </a:spcBef>
              <a:spcAft>
                <a:spcPts val="992"/>
              </a:spcAft>
              <a:buNone/>
            </a:pPr>
            <a:r>
              <a:rPr b="0" lang="en-US" sz="2200" spc="-1" strike="noStrike">
                <a:latin typeface="Ubuntu"/>
              </a:rPr>
              <a:t>Если при аутентификации используется только один фактор аутентификации, она оказывается уязвимой. При мнонофакторной аутентификации используется несколько (два и более) факторов аутентификации, что обеспечивает большую безопасность.</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10" name="Рисунок 15" descr=""/>
          <p:cNvPicPr/>
          <p:nvPr/>
        </p:nvPicPr>
        <p:blipFill>
          <a:blip r:embed="rId1"/>
          <a:stretch/>
        </p:blipFill>
        <p:spPr>
          <a:xfrm>
            <a:off x="11125080" y="83520"/>
            <a:ext cx="998280" cy="1057680"/>
          </a:xfrm>
          <a:prstGeom prst="rect">
            <a:avLst/>
          </a:prstGeom>
          <a:ln w="0">
            <a:noFill/>
          </a:ln>
        </p:spPr>
      </p:pic>
      <p:sp>
        <p:nvSpPr>
          <p:cNvPr id="111" name="Прямая соединительная линия 15"/>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12" name="PlaceHolder 14"/>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Радужная серия книг о безопасности</a:t>
            </a:r>
            <a:endParaRPr b="0" lang="en-US" sz="3200" spc="-1" strike="noStrike">
              <a:latin typeface="Arial"/>
            </a:endParaRPr>
          </a:p>
        </p:txBody>
      </p:sp>
      <p:sp>
        <p:nvSpPr>
          <p:cNvPr id="113" name=""/>
          <p:cNvSpPr/>
          <p:nvPr/>
        </p:nvSpPr>
        <p:spPr>
          <a:xfrm>
            <a:off x="228600" y="767160"/>
            <a:ext cx="10896120" cy="5248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431"/>
              </a:spcBef>
              <a:spcAft>
                <a:spcPts val="431"/>
              </a:spcAft>
              <a:buNone/>
            </a:pPr>
            <a:r>
              <a:rPr b="0" lang="en-US" sz="2000" spc="-1" strike="noStrike">
                <a:latin typeface="Ubuntu"/>
              </a:rPr>
              <a:t>Радужная серия (Радужные книги) — серия стандартов информационной безопасности, разработанная и опубликованная в </a:t>
            </a:r>
            <a:r>
              <a:rPr b="1" lang="en-US" sz="2000" spc="-1" strike="noStrike" u="sng">
                <a:solidFill>
                  <a:srgbClr val="000000"/>
                </a:solidFill>
                <a:uFillTx/>
                <a:latin typeface="Ubuntu"/>
              </a:rPr>
              <a:t>США</a:t>
            </a:r>
            <a:r>
              <a:rPr b="0" lang="en-US" sz="2000" spc="-1" strike="noStrike">
                <a:latin typeface="Ubuntu"/>
              </a:rPr>
              <a:t> в период с 1980 по 1990 гг. Изначально книги были опубликованы </a:t>
            </a:r>
            <a:r>
              <a:rPr b="1" lang="en-US" sz="2000" spc="-1" strike="noStrike" u="sng">
                <a:solidFill>
                  <a:srgbClr val="000000"/>
                </a:solidFill>
                <a:uFillTx/>
                <a:latin typeface="Ubuntu"/>
              </a:rPr>
              <a:t>Министерством обороны США</a:t>
            </a:r>
            <a:r>
              <a:rPr b="0" lang="en-US" sz="2000" spc="-1" strike="noStrike">
                <a:latin typeface="Ubuntu"/>
              </a:rPr>
              <a:t>, а затем в Центре национальной компьютерной безопасности.</a:t>
            </a:r>
            <a:endParaRPr b="0" lang="en-US" sz="2000" spc="-1" strike="noStrike">
              <a:latin typeface="Arial"/>
            </a:endParaRPr>
          </a:p>
          <a:p>
            <a:pPr algn="just">
              <a:lnSpc>
                <a:spcPct val="100000"/>
              </a:lnSpc>
              <a:spcBef>
                <a:spcPts val="431"/>
              </a:spcBef>
              <a:spcAft>
                <a:spcPts val="431"/>
              </a:spcAft>
              <a:buNone/>
            </a:pPr>
            <a:endParaRPr b="0" lang="en-US" sz="2000" spc="-1" strike="noStrike">
              <a:latin typeface="Arial"/>
            </a:endParaRPr>
          </a:p>
          <a:p>
            <a:pPr algn="just">
              <a:lnSpc>
                <a:spcPct val="100000"/>
              </a:lnSpc>
              <a:spcBef>
                <a:spcPts val="431"/>
              </a:spcBef>
              <a:spcAft>
                <a:spcPts val="431"/>
              </a:spcAft>
              <a:buNone/>
            </a:pPr>
            <a:r>
              <a:rPr b="0" lang="en-US" sz="2000" spc="-1" strike="noStrike">
                <a:latin typeface="Ubuntu"/>
              </a:rPr>
              <a:t>Эти стандарты описывают процесс оценки доверенных систем. В некоторых случаях американские правительственные учреждения (а также частные фирмы) при закупках вычислительной техники требуют использовать этот процесс как один из критериев. Многие из этих стандартов стали основой для Общих критериев оценки защищённости информационных технологий. Книги получили свои названия по цвету обложек. Например, книга Критерии определения безопасности компьютерных систем получила название Оранжевая книга.</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14" name="Рисунок 16" descr=""/>
          <p:cNvPicPr/>
          <p:nvPr/>
        </p:nvPicPr>
        <p:blipFill>
          <a:blip r:embed="rId1"/>
          <a:stretch/>
        </p:blipFill>
        <p:spPr>
          <a:xfrm>
            <a:off x="11125080" y="83520"/>
            <a:ext cx="998280" cy="1057680"/>
          </a:xfrm>
          <a:prstGeom prst="rect">
            <a:avLst/>
          </a:prstGeom>
          <a:ln w="0">
            <a:noFill/>
          </a:ln>
        </p:spPr>
      </p:pic>
      <p:sp>
        <p:nvSpPr>
          <p:cNvPr id="115" name="Прямая соединительная линия 16"/>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16" name="PlaceHolder 15"/>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Радужная серия книг о безопасности</a:t>
            </a:r>
            <a:endParaRPr b="0" lang="en-US" sz="3200" spc="-1" strike="noStrike">
              <a:latin typeface="Arial"/>
            </a:endParaRPr>
          </a:p>
        </p:txBody>
      </p:sp>
      <p:pic>
        <p:nvPicPr>
          <p:cNvPr id="117" name="" descr=""/>
          <p:cNvPicPr/>
          <p:nvPr/>
        </p:nvPicPr>
        <p:blipFill>
          <a:blip r:embed="rId2"/>
          <a:stretch/>
        </p:blipFill>
        <p:spPr>
          <a:xfrm>
            <a:off x="300600" y="1143000"/>
            <a:ext cx="11658240" cy="44931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18" name="Рисунок 17" descr=""/>
          <p:cNvPicPr/>
          <p:nvPr/>
        </p:nvPicPr>
        <p:blipFill>
          <a:blip r:embed="rId1"/>
          <a:stretch/>
        </p:blipFill>
        <p:spPr>
          <a:xfrm>
            <a:off x="11125080" y="83520"/>
            <a:ext cx="998280" cy="1057680"/>
          </a:xfrm>
          <a:prstGeom prst="rect">
            <a:avLst/>
          </a:prstGeom>
          <a:ln w="0">
            <a:noFill/>
          </a:ln>
        </p:spPr>
      </p:pic>
      <p:sp>
        <p:nvSpPr>
          <p:cNvPr id="119" name="Прямая соединительная линия 17"/>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20" name="PlaceHolder 16"/>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Радужная серия книг о безопасности</a:t>
            </a:r>
            <a:endParaRPr b="0" lang="en-US" sz="3200" spc="-1" strike="noStrike">
              <a:latin typeface="Arial"/>
            </a:endParaRPr>
          </a:p>
        </p:txBody>
      </p:sp>
      <p:pic>
        <p:nvPicPr>
          <p:cNvPr id="121" name="" descr=""/>
          <p:cNvPicPr/>
          <p:nvPr/>
        </p:nvPicPr>
        <p:blipFill>
          <a:blip r:embed="rId2"/>
          <a:stretch/>
        </p:blipFill>
        <p:spPr>
          <a:xfrm>
            <a:off x="228600" y="1225440"/>
            <a:ext cx="11658240" cy="47178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22" name="Рисунок 18" descr=""/>
          <p:cNvPicPr/>
          <p:nvPr/>
        </p:nvPicPr>
        <p:blipFill>
          <a:blip r:embed="rId1"/>
          <a:stretch/>
        </p:blipFill>
        <p:spPr>
          <a:xfrm>
            <a:off x="11125080" y="83520"/>
            <a:ext cx="998280" cy="1057680"/>
          </a:xfrm>
          <a:prstGeom prst="rect">
            <a:avLst/>
          </a:prstGeom>
          <a:ln w="0">
            <a:noFill/>
          </a:ln>
        </p:spPr>
      </p:pic>
      <p:sp>
        <p:nvSpPr>
          <p:cNvPr id="123" name="Прямая соединительная линия 1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24" name="PlaceHolder 17"/>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Радужная серия книг о безопасности в кино</a:t>
            </a:r>
            <a:endParaRPr b="0" lang="en-US" sz="3200" spc="-1" strike="noStrike">
              <a:latin typeface="Arial"/>
            </a:endParaRPr>
          </a:p>
        </p:txBody>
      </p:sp>
      <p:pic>
        <p:nvPicPr>
          <p:cNvPr id="125" name="" descr=""/>
          <p:cNvPicPr/>
          <p:nvPr/>
        </p:nvPicPr>
        <p:blipFill>
          <a:blip r:embed="rId2"/>
          <a:stretch/>
        </p:blipFill>
        <p:spPr>
          <a:xfrm>
            <a:off x="372240" y="924480"/>
            <a:ext cx="6942960" cy="4333320"/>
          </a:xfrm>
          <a:prstGeom prst="rect">
            <a:avLst/>
          </a:prstGeom>
          <a:ln w="0">
            <a:noFill/>
          </a:ln>
        </p:spPr>
      </p:pic>
      <p:pic>
        <p:nvPicPr>
          <p:cNvPr id="126" name="" descr=""/>
          <p:cNvPicPr/>
          <p:nvPr/>
        </p:nvPicPr>
        <p:blipFill>
          <a:blip r:embed="rId3"/>
          <a:stretch/>
        </p:blipFill>
        <p:spPr>
          <a:xfrm>
            <a:off x="7992000" y="914400"/>
            <a:ext cx="2980800" cy="44384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27" name="Рисунок 19" descr=""/>
          <p:cNvPicPr/>
          <p:nvPr/>
        </p:nvPicPr>
        <p:blipFill>
          <a:blip r:embed="rId1"/>
          <a:stretch/>
        </p:blipFill>
        <p:spPr>
          <a:xfrm>
            <a:off x="11125080" y="83520"/>
            <a:ext cx="998280" cy="1057680"/>
          </a:xfrm>
          <a:prstGeom prst="rect">
            <a:avLst/>
          </a:prstGeom>
          <a:ln w="0">
            <a:noFill/>
          </a:ln>
        </p:spPr>
      </p:pic>
      <p:sp>
        <p:nvSpPr>
          <p:cNvPr id="128" name="Прямая соединительная линия 1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29" name="PlaceHolder 2"/>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30" name=""/>
          <p:cNvSpPr txBox="1"/>
          <p:nvPr/>
        </p:nvSpPr>
        <p:spPr>
          <a:xfrm>
            <a:off x="228600" y="685800"/>
            <a:ext cx="11201400" cy="5255640"/>
          </a:xfrm>
          <a:prstGeom prst="rect">
            <a:avLst/>
          </a:prstGeom>
          <a:noFill/>
          <a:ln w="0">
            <a:noFill/>
          </a:ln>
        </p:spPr>
        <p:txBody>
          <a:bodyPr lIns="90000" rIns="90000" tIns="45000" bIns="45000" anchor="t">
            <a:noAutofit/>
          </a:bodyPr>
          <a:p>
            <a:pPr algn="just">
              <a:spcBef>
                <a:spcPts val="145"/>
              </a:spcBef>
              <a:spcAft>
                <a:spcPts val="145"/>
              </a:spcAft>
              <a:buNone/>
            </a:pPr>
            <a:r>
              <a:rPr b="1" lang="en-US" sz="2000" spc="-1" strike="noStrike">
                <a:latin typeface="Ubuntu"/>
              </a:rPr>
              <a:t>HTTP authentication</a:t>
            </a:r>
            <a:endParaRPr b="0" lang="en-US" sz="2000" spc="-1" strike="noStrike">
              <a:latin typeface="Ubuntu"/>
            </a:endParaRPr>
          </a:p>
          <a:p>
            <a:pPr algn="just">
              <a:spcBef>
                <a:spcPts val="145"/>
              </a:spcBef>
              <a:spcAft>
                <a:spcPts val="145"/>
              </a:spcAft>
              <a:buNone/>
            </a:pPr>
            <a:r>
              <a:rPr b="0" lang="en-US" sz="2000" spc="-1" strike="noStrike">
                <a:latin typeface="Ubuntu"/>
              </a:rPr>
              <a:t>Этот протокол, описанный в стандартах HTTP 1.0/1.1, существует очень давно и до сих пор активно применяется в корпоративной среде. Применительно к веб-сайтам работает следующим образом:</a:t>
            </a: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0" lang="en-US" sz="2000" spc="-1" strike="noStrike">
                <a:latin typeface="Ubuntu"/>
              </a:rPr>
              <a:t>Сервер, при обращении неавторизованного клиента к защищенному ресурсу, отсылает HTTP статус “401 Unauthorized” и добавляет заголовок “WWW-Authenticate” с указанием схемы и параметров аутентификации.</a:t>
            </a: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0" lang="en-US" sz="2000" spc="-1" strike="noStrike">
                <a:latin typeface="Ubuntu"/>
              </a:rPr>
              <a:t>Браузер, при получении такого ответа, автоматически показывает диалог ввода username и password. Пользователь вводит детали своей учетной записи.</a:t>
            </a: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0" lang="en-US" sz="2000" spc="-1" strike="noStrike">
                <a:latin typeface="Ubuntu"/>
              </a:rPr>
              <a:t>Во всех последующих запросах к этому веб-сайту браузер автоматически добавляет HTTP заголовок “Authorization”, в котором передаются данные пользователя для аутентификации сервером.</a:t>
            </a: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0" lang="en-US" sz="2000" spc="-1" strike="noStrike">
                <a:latin typeface="Ubuntu"/>
              </a:rPr>
              <a:t>Сервер аутентифицирует пользователя по данным из этого заголовка. Решение о предоставлении доступа (авторизация) производится отдельно на основании роли пользователя, ACL или других данных учетной записи.</a:t>
            </a:r>
            <a:endParaRPr b="0" lang="en-US" sz="2000" spc="-1" strike="noStrike">
              <a:latin typeface="Ubuntu"/>
            </a:endParaRPr>
          </a:p>
          <a:p>
            <a:endParaRPr b="0" lang="en-US" sz="2000" spc="-1" strike="noStrike">
              <a:latin typeface="Ubuntu"/>
            </a:endParaRPr>
          </a:p>
        </p:txBody>
      </p:sp>
      <p:pic>
        <p:nvPicPr>
          <p:cNvPr id="131" name="" descr=""/>
          <p:cNvPicPr/>
          <p:nvPr/>
        </p:nvPicPr>
        <p:blipFill>
          <a:blip r:embed="rId2"/>
          <a:stretch/>
        </p:blipFill>
        <p:spPr>
          <a:xfrm>
            <a:off x="7477560" y="5029200"/>
            <a:ext cx="3952440" cy="1612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304920" y="57240"/>
            <a:ext cx="5180040" cy="474480"/>
          </a:xfrm>
          <a:prstGeom prst="rect">
            <a:avLst/>
          </a:prstGeom>
          <a:noFill/>
          <a:ln w="0">
            <a:noFill/>
          </a:ln>
        </p:spPr>
        <p:txBody>
          <a:bodyPr lIns="0" rIns="0" tIns="0" bIns="0" anchor="t">
            <a:noAutofit/>
          </a:bodyPr>
          <a:p>
            <a:pPr>
              <a:lnSpc>
                <a:spcPct val="100000"/>
              </a:lnSpc>
              <a:buNone/>
            </a:pPr>
            <a:r>
              <a:rPr b="0" lang="ru-RU" sz="3200" spc="-1" strike="noStrike">
                <a:solidFill>
                  <a:srgbClr val="2369b0"/>
                </a:solidFill>
                <a:latin typeface="Times New Roman"/>
              </a:rPr>
              <a:t>Рекомендуемая литература</a:t>
            </a:r>
            <a:endParaRPr b="0" lang="en-US" sz="3200" spc="-1" strike="noStrike">
              <a:latin typeface="Arial"/>
            </a:endParaRPr>
          </a:p>
        </p:txBody>
      </p:sp>
      <p:pic>
        <p:nvPicPr>
          <p:cNvPr id="50" name="Рисунок 3" descr=""/>
          <p:cNvPicPr/>
          <p:nvPr/>
        </p:nvPicPr>
        <p:blipFill>
          <a:blip r:embed="rId1"/>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52" name="object 5" descr=""/>
          <p:cNvPicPr/>
          <p:nvPr/>
        </p:nvPicPr>
        <p:blipFill>
          <a:blip r:embed="rId2"/>
          <a:stretch/>
        </p:blipFill>
        <p:spPr>
          <a:xfrm>
            <a:off x="289800" y="914400"/>
            <a:ext cx="1942200" cy="2742840"/>
          </a:xfrm>
          <a:prstGeom prst="rect">
            <a:avLst/>
          </a:prstGeom>
          <a:ln w="0">
            <a:noFill/>
          </a:ln>
        </p:spPr>
      </p:pic>
      <p:sp>
        <p:nvSpPr>
          <p:cNvPr id="53" name="object 2"/>
          <p:cNvSpPr/>
          <p:nvPr/>
        </p:nvSpPr>
        <p:spPr>
          <a:xfrm>
            <a:off x="2743200" y="914400"/>
            <a:ext cx="8406360" cy="2197080"/>
          </a:xfrm>
          <a:prstGeom prst="rect">
            <a:avLst/>
          </a:prstGeom>
          <a:noFill/>
          <a:ln w="0">
            <a:noFill/>
          </a:ln>
        </p:spPr>
        <p:style>
          <a:lnRef idx="0"/>
          <a:fillRef idx="0"/>
          <a:effectRef idx="0"/>
          <a:fontRef idx="minor"/>
        </p:style>
        <p:txBody>
          <a:bodyPr lIns="0" rIns="0" tIns="57960" bIns="0" anchor="t">
            <a:spAutoFit/>
          </a:bodyPr>
          <a:p>
            <a:pPr marL="12600" algn="just">
              <a:lnSpc>
                <a:spcPts val="2809"/>
              </a:lnSpc>
              <a:spcBef>
                <a:spcPts val="456"/>
              </a:spcBef>
              <a:buNone/>
            </a:pPr>
            <a:r>
              <a:rPr b="1" lang="en-US" sz="2200" spc="-12" strike="noStrike">
                <a:solidFill>
                  <a:srgbClr val="000000"/>
                </a:solidFill>
                <a:latin typeface="Ubuntu"/>
                <a:ea typeface="DejaVu Sans"/>
              </a:rPr>
              <a:t>Аутентификация. </a:t>
            </a:r>
            <a:r>
              <a:rPr b="1" lang="en-US" sz="2200" spc="-41" strike="noStrike">
                <a:solidFill>
                  <a:srgbClr val="000000"/>
                </a:solidFill>
                <a:latin typeface="Ubuntu"/>
                <a:ea typeface="DejaVu Sans"/>
              </a:rPr>
              <a:t>Теория </a:t>
            </a:r>
            <a:r>
              <a:rPr b="1" lang="en-US" sz="2200" spc="-1" strike="noStrike">
                <a:solidFill>
                  <a:srgbClr val="000000"/>
                </a:solidFill>
                <a:latin typeface="Ubuntu"/>
                <a:ea typeface="DejaVu Sans"/>
              </a:rPr>
              <a:t>и </a:t>
            </a:r>
            <a:r>
              <a:rPr b="1" lang="en-US" sz="2200" spc="-7" strike="noStrike">
                <a:solidFill>
                  <a:srgbClr val="000000"/>
                </a:solidFill>
                <a:latin typeface="Ubuntu"/>
                <a:ea typeface="DejaVu Sans"/>
              </a:rPr>
              <a:t>практика </a:t>
            </a:r>
            <a:r>
              <a:rPr b="1" lang="en-US" sz="2200" spc="-576" strike="noStrike">
                <a:solidFill>
                  <a:srgbClr val="000000"/>
                </a:solidFill>
                <a:latin typeface="Ubuntu"/>
                <a:ea typeface="DejaVu Sans"/>
              </a:rPr>
              <a:t> </a:t>
            </a:r>
            <a:r>
              <a:rPr b="1" lang="en-US" sz="2200" spc="-1" strike="noStrike">
                <a:solidFill>
                  <a:srgbClr val="000000"/>
                </a:solidFill>
                <a:latin typeface="Ubuntu"/>
                <a:ea typeface="DejaVu Sans"/>
              </a:rPr>
              <a:t>обеспечения </a:t>
            </a:r>
            <a:r>
              <a:rPr b="1" lang="en-US" sz="2200" spc="-7" strike="noStrike">
                <a:solidFill>
                  <a:srgbClr val="000000"/>
                </a:solidFill>
                <a:latin typeface="Ubuntu"/>
                <a:ea typeface="DejaVu Sans"/>
              </a:rPr>
              <a:t>безопасного доступа </a:t>
            </a:r>
            <a:r>
              <a:rPr b="1" lang="en-US" sz="2200" spc="-1" strike="noStrike">
                <a:solidFill>
                  <a:srgbClr val="000000"/>
                </a:solidFill>
                <a:latin typeface="Ubuntu"/>
                <a:ea typeface="DejaVu Sans"/>
              </a:rPr>
              <a:t>к </a:t>
            </a:r>
            <a:r>
              <a:rPr b="1" lang="en-US" sz="2200" spc="-576" strike="noStrike">
                <a:solidFill>
                  <a:srgbClr val="000000"/>
                </a:solidFill>
                <a:latin typeface="Ubuntu"/>
                <a:ea typeface="DejaVu Sans"/>
              </a:rPr>
              <a:t> </a:t>
            </a:r>
            <a:r>
              <a:rPr b="1" lang="en-US" sz="2200" spc="-1" strike="noStrike">
                <a:solidFill>
                  <a:srgbClr val="000000"/>
                </a:solidFill>
                <a:latin typeface="Ubuntu"/>
                <a:ea typeface="DejaVu Sans"/>
              </a:rPr>
              <a:t>информационным</a:t>
            </a:r>
            <a:r>
              <a:rPr b="1" lang="en-US" sz="2200" spc="-52" strike="noStrike">
                <a:solidFill>
                  <a:srgbClr val="000000"/>
                </a:solidFill>
                <a:latin typeface="Ubuntu"/>
                <a:ea typeface="DejaVu Sans"/>
              </a:rPr>
              <a:t> </a:t>
            </a:r>
            <a:r>
              <a:rPr b="1" lang="en-US" sz="2200" spc="-7" strike="noStrike">
                <a:solidFill>
                  <a:srgbClr val="000000"/>
                </a:solidFill>
                <a:latin typeface="Ubuntu"/>
                <a:ea typeface="DejaVu Sans"/>
              </a:rPr>
              <a:t>ресурсам.</a:t>
            </a:r>
            <a:endParaRPr b="0" lang="en-US" sz="2200" spc="-1" strike="noStrike">
              <a:latin typeface="Arial"/>
            </a:endParaRPr>
          </a:p>
          <a:p>
            <a:pPr marL="12600" algn="just">
              <a:lnSpc>
                <a:spcPts val="2605"/>
              </a:lnSpc>
              <a:buNone/>
            </a:pPr>
            <a:r>
              <a:rPr b="0" lang="en-US" sz="2200" spc="-12" strike="noStrike">
                <a:solidFill>
                  <a:srgbClr val="000000"/>
                </a:solidFill>
                <a:latin typeface="Ubuntu"/>
                <a:ea typeface="DejaVu Sans"/>
              </a:rPr>
              <a:t>Учебное</a:t>
            </a:r>
            <a:r>
              <a:rPr b="0" lang="en-US" sz="2200" spc="-15" strike="noStrike">
                <a:solidFill>
                  <a:srgbClr val="000000"/>
                </a:solidFill>
                <a:latin typeface="Ubuntu"/>
                <a:ea typeface="DejaVu Sans"/>
              </a:rPr>
              <a:t> </a:t>
            </a:r>
            <a:r>
              <a:rPr b="0" lang="en-US" sz="2200" spc="-7" strike="noStrike">
                <a:solidFill>
                  <a:srgbClr val="000000"/>
                </a:solidFill>
                <a:latin typeface="Ubuntu"/>
                <a:ea typeface="DejaVu Sans"/>
              </a:rPr>
              <a:t>пособие</a:t>
            </a:r>
            <a:r>
              <a:rPr b="0" lang="en-US" sz="2200" spc="-12" strike="noStrike">
                <a:solidFill>
                  <a:srgbClr val="000000"/>
                </a:solidFill>
                <a:latin typeface="Ubuntu"/>
                <a:ea typeface="DejaVu Sans"/>
              </a:rPr>
              <a:t> </a:t>
            </a:r>
            <a:r>
              <a:rPr b="0" lang="en-US" sz="2200" spc="-1" strike="noStrike">
                <a:solidFill>
                  <a:srgbClr val="000000"/>
                </a:solidFill>
                <a:latin typeface="Ubuntu"/>
                <a:ea typeface="DejaVu Sans"/>
              </a:rPr>
              <a:t>для</a:t>
            </a:r>
            <a:r>
              <a:rPr b="0" lang="en-US" sz="2200" spc="-21" strike="noStrike">
                <a:solidFill>
                  <a:srgbClr val="000000"/>
                </a:solidFill>
                <a:latin typeface="Ubuntu"/>
                <a:ea typeface="DejaVu Sans"/>
              </a:rPr>
              <a:t> </a:t>
            </a:r>
            <a:r>
              <a:rPr b="0" lang="en-US" sz="2200" spc="-7" strike="noStrike">
                <a:solidFill>
                  <a:srgbClr val="000000"/>
                </a:solidFill>
                <a:latin typeface="Ubuntu"/>
                <a:ea typeface="DejaVu Sans"/>
              </a:rPr>
              <a:t>вузов</a:t>
            </a:r>
            <a:r>
              <a:rPr b="0" lang="en-US" sz="2200" spc="7" strike="noStrike">
                <a:solidFill>
                  <a:srgbClr val="000000"/>
                </a:solidFill>
                <a:latin typeface="Ubuntu"/>
                <a:ea typeface="DejaVu Sans"/>
              </a:rPr>
              <a:t> </a:t>
            </a:r>
            <a:r>
              <a:rPr b="0" lang="en-US" sz="2200" spc="-1" strike="noStrike">
                <a:solidFill>
                  <a:srgbClr val="000000"/>
                </a:solidFill>
                <a:latin typeface="Ubuntu"/>
                <a:ea typeface="DejaVu Sans"/>
              </a:rPr>
              <a:t>/</a:t>
            </a:r>
            <a:r>
              <a:rPr b="0" lang="en-US" sz="2200" spc="-15" strike="noStrike">
                <a:solidFill>
                  <a:srgbClr val="000000"/>
                </a:solidFill>
                <a:latin typeface="Ubuntu"/>
                <a:ea typeface="DejaVu Sans"/>
              </a:rPr>
              <a:t> </a:t>
            </a:r>
            <a:r>
              <a:rPr b="0" lang="en-US" sz="2200" spc="1" strike="noStrike">
                <a:solidFill>
                  <a:srgbClr val="000000"/>
                </a:solidFill>
                <a:latin typeface="Ubuntu"/>
                <a:ea typeface="DejaVu Sans"/>
              </a:rPr>
              <a:t>А.</a:t>
            </a:r>
            <a:r>
              <a:rPr b="0" lang="en-US" sz="2200" spc="-1" strike="noStrike">
                <a:solidFill>
                  <a:srgbClr val="000000"/>
                </a:solidFill>
                <a:latin typeface="Ubuntu"/>
                <a:ea typeface="DejaVu Sans"/>
              </a:rPr>
              <a:t> </a:t>
            </a:r>
            <a:r>
              <a:rPr b="0" lang="en-US" sz="2200" spc="1" strike="noStrike">
                <a:solidFill>
                  <a:srgbClr val="000000"/>
                </a:solidFill>
                <a:latin typeface="Ubuntu"/>
                <a:ea typeface="DejaVu Sans"/>
              </a:rPr>
              <a:t>А.</a:t>
            </a:r>
            <a:endParaRPr b="0" lang="en-US" sz="2200" spc="-1" strike="noStrike">
              <a:latin typeface="Arial"/>
            </a:endParaRPr>
          </a:p>
          <a:p>
            <a:pPr marL="12600">
              <a:lnSpc>
                <a:spcPts val="2809"/>
              </a:lnSpc>
              <a:spcBef>
                <a:spcPts val="196"/>
              </a:spcBef>
              <a:buNone/>
            </a:pPr>
            <a:r>
              <a:rPr b="0" lang="en-US" sz="2200" spc="-7" strike="noStrike">
                <a:solidFill>
                  <a:srgbClr val="000000"/>
                </a:solidFill>
                <a:latin typeface="Ubuntu"/>
                <a:ea typeface="DejaVu Sans"/>
              </a:rPr>
              <a:t>Афанасьев,</a:t>
            </a:r>
            <a:r>
              <a:rPr b="0" lang="en-US" sz="2200" spc="-15" strike="noStrike">
                <a:solidFill>
                  <a:srgbClr val="000000"/>
                </a:solidFill>
                <a:latin typeface="Ubuntu"/>
                <a:ea typeface="DejaVu Sans"/>
              </a:rPr>
              <a:t> </a:t>
            </a:r>
            <a:r>
              <a:rPr b="0" lang="en-US" sz="2200" spc="-1" strike="noStrike">
                <a:solidFill>
                  <a:srgbClr val="000000"/>
                </a:solidFill>
                <a:latin typeface="Ubuntu"/>
                <a:ea typeface="DejaVu Sans"/>
              </a:rPr>
              <a:t>Л.</a:t>
            </a:r>
            <a:r>
              <a:rPr b="0" lang="en-US" sz="2200" spc="-15" strike="noStrike">
                <a:solidFill>
                  <a:srgbClr val="000000"/>
                </a:solidFill>
                <a:latin typeface="Ubuntu"/>
                <a:ea typeface="DejaVu Sans"/>
              </a:rPr>
              <a:t> </a:t>
            </a:r>
            <a:r>
              <a:rPr b="0" lang="en-US" sz="2200" spc="-86" strike="noStrike">
                <a:solidFill>
                  <a:srgbClr val="000000"/>
                </a:solidFill>
                <a:latin typeface="Ubuntu"/>
                <a:ea typeface="DejaVu Sans"/>
              </a:rPr>
              <a:t>Т.</a:t>
            </a:r>
            <a:r>
              <a:rPr b="0" lang="en-US" sz="2200" spc="-12" strike="noStrike">
                <a:solidFill>
                  <a:srgbClr val="000000"/>
                </a:solidFill>
                <a:latin typeface="Ubuntu"/>
                <a:ea typeface="DejaVu Sans"/>
              </a:rPr>
              <a:t> Веденьев,</a:t>
            </a:r>
            <a:r>
              <a:rPr b="0" lang="en-US" sz="2200" spc="-32" strike="noStrike">
                <a:solidFill>
                  <a:srgbClr val="000000"/>
                </a:solidFill>
                <a:latin typeface="Ubuntu"/>
                <a:ea typeface="DejaVu Sans"/>
              </a:rPr>
              <a:t> </a:t>
            </a:r>
            <a:r>
              <a:rPr b="0" lang="en-US" sz="2200" spc="1" strike="noStrike">
                <a:solidFill>
                  <a:srgbClr val="000000"/>
                </a:solidFill>
                <a:latin typeface="Ubuntu"/>
                <a:ea typeface="DejaVu Sans"/>
              </a:rPr>
              <a:t>А.</a:t>
            </a:r>
            <a:r>
              <a:rPr b="0" lang="en-US" sz="2200" spc="-15" strike="noStrike">
                <a:solidFill>
                  <a:srgbClr val="000000"/>
                </a:solidFill>
                <a:latin typeface="Ubuntu"/>
                <a:ea typeface="DejaVu Sans"/>
              </a:rPr>
              <a:t> </a:t>
            </a:r>
            <a:r>
              <a:rPr b="0" lang="en-US" sz="2200" spc="1" strike="noStrike">
                <a:solidFill>
                  <a:srgbClr val="000000"/>
                </a:solidFill>
                <a:latin typeface="Ubuntu"/>
                <a:ea typeface="DejaVu Sans"/>
              </a:rPr>
              <a:t>А. </a:t>
            </a:r>
            <a:r>
              <a:rPr b="0" lang="en-US" sz="2200" spc="7" strike="noStrike">
                <a:solidFill>
                  <a:srgbClr val="000000"/>
                </a:solidFill>
                <a:latin typeface="Ubuntu"/>
                <a:ea typeface="DejaVu Sans"/>
              </a:rPr>
              <a:t> </a:t>
            </a:r>
            <a:r>
              <a:rPr b="0" lang="en-US" sz="2200" spc="-7" strike="noStrike">
                <a:solidFill>
                  <a:srgbClr val="000000"/>
                </a:solidFill>
                <a:latin typeface="Ubuntu"/>
                <a:ea typeface="DejaVu Sans"/>
              </a:rPr>
              <a:t>Воронцов </a:t>
            </a:r>
            <a:r>
              <a:rPr b="0" lang="en-US" sz="2200" spc="-1" strike="noStrike">
                <a:solidFill>
                  <a:srgbClr val="000000"/>
                </a:solidFill>
                <a:latin typeface="Ubuntu"/>
                <a:ea typeface="DejaVu Sans"/>
              </a:rPr>
              <a:t>и </a:t>
            </a:r>
            <a:r>
              <a:rPr b="0" lang="en-US" sz="2200" spc="-7" strike="noStrike">
                <a:solidFill>
                  <a:srgbClr val="000000"/>
                </a:solidFill>
                <a:latin typeface="Ubuntu"/>
                <a:ea typeface="DejaVu Sans"/>
              </a:rPr>
              <a:t>др.; </a:t>
            </a:r>
            <a:r>
              <a:rPr b="0" lang="en-US" sz="2200" spc="-26" strike="noStrike">
                <a:solidFill>
                  <a:srgbClr val="000000"/>
                </a:solidFill>
                <a:latin typeface="Ubuntu"/>
                <a:ea typeface="DejaVu Sans"/>
              </a:rPr>
              <a:t>Под </a:t>
            </a:r>
            <a:r>
              <a:rPr b="0" lang="en-US" sz="2200" spc="-15" strike="noStrike">
                <a:solidFill>
                  <a:srgbClr val="000000"/>
                </a:solidFill>
                <a:latin typeface="Ubuntu"/>
                <a:ea typeface="DejaVu Sans"/>
              </a:rPr>
              <a:t>ред. </a:t>
            </a:r>
            <a:r>
              <a:rPr b="0" lang="en-US" sz="2200" spc="1" strike="noStrike">
                <a:solidFill>
                  <a:srgbClr val="000000"/>
                </a:solidFill>
                <a:latin typeface="Ubuntu"/>
                <a:ea typeface="DejaVu Sans"/>
              </a:rPr>
              <a:t>А. А. </a:t>
            </a:r>
            <a:r>
              <a:rPr b="0" lang="en-US" sz="2200" spc="7" strike="noStrike">
                <a:solidFill>
                  <a:srgbClr val="000000"/>
                </a:solidFill>
                <a:latin typeface="Ubuntu"/>
                <a:ea typeface="DejaVu Sans"/>
              </a:rPr>
              <a:t> </a:t>
            </a:r>
            <a:r>
              <a:rPr b="0" lang="en-US" sz="2200" spc="-7" strike="noStrike">
                <a:solidFill>
                  <a:srgbClr val="000000"/>
                </a:solidFill>
                <a:latin typeface="Ubuntu"/>
                <a:ea typeface="DejaVu Sans"/>
              </a:rPr>
              <a:t>Шелупанова, </a:t>
            </a:r>
            <a:r>
              <a:rPr b="0" lang="en-US" sz="2200" spc="-1" strike="noStrike">
                <a:solidFill>
                  <a:srgbClr val="000000"/>
                </a:solidFill>
                <a:latin typeface="Ubuntu"/>
                <a:ea typeface="DejaVu Sans"/>
              </a:rPr>
              <a:t>С. Л. </a:t>
            </a:r>
            <a:r>
              <a:rPr b="0" lang="en-US" sz="2200" spc="-32" strike="noStrike">
                <a:solidFill>
                  <a:srgbClr val="000000"/>
                </a:solidFill>
                <a:latin typeface="Ubuntu"/>
                <a:ea typeface="DejaVu Sans"/>
              </a:rPr>
              <a:t>Груздева, </a:t>
            </a:r>
            <a:r>
              <a:rPr b="0" lang="en-US" sz="2200" spc="-26" strike="noStrike">
                <a:solidFill>
                  <a:srgbClr val="000000"/>
                </a:solidFill>
                <a:latin typeface="Ubuntu"/>
                <a:ea typeface="DejaVu Sans"/>
              </a:rPr>
              <a:t>Ю. </a:t>
            </a:r>
            <a:r>
              <a:rPr b="0" lang="en-US" sz="2200" spc="-1" strike="noStrike">
                <a:solidFill>
                  <a:srgbClr val="000000"/>
                </a:solidFill>
                <a:latin typeface="Ubuntu"/>
                <a:ea typeface="DejaVu Sans"/>
              </a:rPr>
              <a:t>С. </a:t>
            </a:r>
            <a:r>
              <a:rPr b="0" lang="en-US" sz="2200" spc="-576" strike="noStrike">
                <a:solidFill>
                  <a:srgbClr val="000000"/>
                </a:solidFill>
                <a:latin typeface="Ubuntu"/>
                <a:ea typeface="DejaVu Sans"/>
              </a:rPr>
              <a:t> </a:t>
            </a:r>
            <a:r>
              <a:rPr b="0" lang="en-US" sz="2200" spc="-7" strike="noStrike">
                <a:solidFill>
                  <a:srgbClr val="000000"/>
                </a:solidFill>
                <a:latin typeface="Ubuntu"/>
                <a:ea typeface="DejaVu Sans"/>
              </a:rPr>
              <a:t>Нахаева. </a:t>
            </a:r>
            <a:r>
              <a:rPr b="0" lang="en-US" sz="2200" spc="-1" strike="noStrike">
                <a:solidFill>
                  <a:srgbClr val="000000"/>
                </a:solidFill>
                <a:latin typeface="Ubuntu"/>
                <a:ea typeface="DejaVu Sans"/>
              </a:rPr>
              <a:t>— Москва: </a:t>
            </a:r>
            <a:r>
              <a:rPr b="0" lang="en-US" sz="2200" spc="-46" strike="noStrike">
                <a:solidFill>
                  <a:srgbClr val="000000"/>
                </a:solidFill>
                <a:latin typeface="Ubuntu"/>
                <a:ea typeface="DejaVu Sans"/>
              </a:rPr>
              <a:t>Горячая </a:t>
            </a:r>
            <a:r>
              <a:rPr b="0" lang="en-US" sz="2200" spc="-41" strike="noStrike">
                <a:solidFill>
                  <a:srgbClr val="000000"/>
                </a:solidFill>
                <a:latin typeface="Ubuntu"/>
                <a:ea typeface="DejaVu Sans"/>
              </a:rPr>
              <a:t> </a:t>
            </a:r>
            <a:r>
              <a:rPr b="0" lang="en-US" sz="2200" spc="-32" strike="noStrike">
                <a:solidFill>
                  <a:srgbClr val="000000"/>
                </a:solidFill>
                <a:latin typeface="Ubuntu"/>
                <a:ea typeface="DejaVu Sans"/>
              </a:rPr>
              <a:t>линия—Телеком,</a:t>
            </a:r>
            <a:r>
              <a:rPr b="0" lang="en-US" sz="2200" spc="-35" strike="noStrike">
                <a:solidFill>
                  <a:srgbClr val="000000"/>
                </a:solidFill>
                <a:latin typeface="Ubuntu"/>
                <a:ea typeface="DejaVu Sans"/>
              </a:rPr>
              <a:t> </a:t>
            </a:r>
            <a:r>
              <a:rPr b="0" lang="en-US" sz="2200" spc="-1" strike="noStrike">
                <a:solidFill>
                  <a:srgbClr val="000000"/>
                </a:solidFill>
                <a:latin typeface="Ubuntu"/>
                <a:ea typeface="DejaVu Sans"/>
              </a:rPr>
              <a:t>2009.</a:t>
            </a:r>
            <a:r>
              <a:rPr b="0" lang="en-US" sz="2200" spc="-26" strike="noStrike">
                <a:solidFill>
                  <a:srgbClr val="000000"/>
                </a:solidFill>
                <a:latin typeface="Ubuntu"/>
                <a:ea typeface="DejaVu Sans"/>
              </a:rPr>
              <a:t> </a:t>
            </a:r>
            <a:r>
              <a:rPr b="0" lang="en-US" sz="2200" spc="-1" strike="noStrike">
                <a:solidFill>
                  <a:srgbClr val="000000"/>
                </a:solidFill>
                <a:latin typeface="Ubuntu"/>
                <a:ea typeface="DejaVu Sans"/>
              </a:rPr>
              <a:t>—</a:t>
            </a:r>
            <a:r>
              <a:rPr b="0" lang="en-US" sz="2200" spc="-21" strike="noStrike">
                <a:solidFill>
                  <a:srgbClr val="000000"/>
                </a:solidFill>
                <a:latin typeface="Ubuntu"/>
                <a:ea typeface="DejaVu Sans"/>
              </a:rPr>
              <a:t> </a:t>
            </a:r>
            <a:r>
              <a:rPr b="0" lang="en-US" sz="2200" spc="-1" strike="noStrike">
                <a:solidFill>
                  <a:srgbClr val="000000"/>
                </a:solidFill>
                <a:latin typeface="Ubuntu"/>
                <a:ea typeface="DejaVu Sans"/>
              </a:rPr>
              <a:t>552</a:t>
            </a:r>
            <a:r>
              <a:rPr b="0" lang="en-US" sz="2200" spc="-21" strike="noStrike">
                <a:solidFill>
                  <a:srgbClr val="000000"/>
                </a:solidFill>
                <a:latin typeface="Ubuntu"/>
                <a:ea typeface="DejaVu Sans"/>
              </a:rPr>
              <a:t> </a:t>
            </a:r>
            <a:r>
              <a:rPr b="0" lang="en-US" sz="2200" spc="-1" strike="noStrike">
                <a:solidFill>
                  <a:srgbClr val="000000"/>
                </a:solidFill>
                <a:latin typeface="Ubuntu"/>
                <a:ea typeface="DejaVu Sans"/>
              </a:rPr>
              <a:t>с.</a:t>
            </a:r>
            <a:endParaRPr b="0" lang="en-US" sz="2200" spc="-1" strike="noStrike">
              <a:latin typeface="Arial"/>
            </a:endParaRPr>
          </a:p>
        </p:txBody>
      </p:sp>
      <p:pic>
        <p:nvPicPr>
          <p:cNvPr id="54" name="" descr=""/>
          <p:cNvPicPr/>
          <p:nvPr/>
        </p:nvPicPr>
        <p:blipFill>
          <a:blip r:embed="rId3"/>
          <a:stretch/>
        </p:blipFill>
        <p:spPr>
          <a:xfrm>
            <a:off x="228600" y="3886200"/>
            <a:ext cx="2111400" cy="2742840"/>
          </a:xfrm>
          <a:prstGeom prst="rect">
            <a:avLst/>
          </a:prstGeom>
          <a:ln w="0">
            <a:noFill/>
          </a:ln>
        </p:spPr>
      </p:pic>
      <p:sp>
        <p:nvSpPr>
          <p:cNvPr id="55" name="object 1"/>
          <p:cNvSpPr/>
          <p:nvPr/>
        </p:nvSpPr>
        <p:spPr>
          <a:xfrm>
            <a:off x="2743200" y="4098240"/>
            <a:ext cx="8406360" cy="2073240"/>
          </a:xfrm>
          <a:prstGeom prst="rect">
            <a:avLst/>
          </a:prstGeom>
          <a:noFill/>
          <a:ln w="0">
            <a:noFill/>
          </a:ln>
        </p:spPr>
        <p:style>
          <a:lnRef idx="0"/>
          <a:fillRef idx="0"/>
          <a:effectRef idx="0"/>
          <a:fontRef idx="minor"/>
        </p:style>
        <p:txBody>
          <a:bodyPr lIns="0" rIns="0" tIns="57960" bIns="0" anchor="t">
            <a:spAutoFit/>
          </a:bodyPr>
          <a:p>
            <a:pPr marL="12600" algn="just">
              <a:lnSpc>
                <a:spcPts val="2809"/>
              </a:lnSpc>
              <a:spcBef>
                <a:spcPts val="456"/>
              </a:spcBef>
              <a:buNone/>
            </a:pPr>
            <a:r>
              <a:rPr b="1" lang="en-US" sz="2200" spc="-1" strike="noStrike">
                <a:solidFill>
                  <a:srgbClr val="000000"/>
                </a:solidFill>
                <a:latin typeface="Ubuntu"/>
                <a:ea typeface="DejaVu Sans"/>
              </a:rPr>
              <a:t>Security in Computing</a:t>
            </a:r>
            <a:endParaRPr b="0" lang="en-US" sz="2200" spc="-1" strike="noStrike">
              <a:latin typeface="Arial"/>
            </a:endParaRPr>
          </a:p>
          <a:p>
            <a:pPr marL="12600" algn="just">
              <a:lnSpc>
                <a:spcPts val="2809"/>
              </a:lnSpc>
              <a:spcBef>
                <a:spcPts val="456"/>
              </a:spcBef>
              <a:buNone/>
            </a:pPr>
            <a:r>
              <a:rPr b="0" lang="en-US" sz="2200" spc="-1" strike="noStrike">
                <a:solidFill>
                  <a:srgbClr val="000000"/>
                </a:solidFill>
                <a:latin typeface="Ubuntu"/>
                <a:ea typeface="DejaVu Sans"/>
              </a:rPr>
              <a:t>Sixth Edition</a:t>
            </a:r>
            <a:endParaRPr b="0" lang="en-US" sz="2200" spc="-1" strike="noStrike">
              <a:latin typeface="Arial"/>
            </a:endParaRPr>
          </a:p>
          <a:p>
            <a:pPr marL="12600" algn="just">
              <a:lnSpc>
                <a:spcPts val="2809"/>
              </a:lnSpc>
              <a:spcBef>
                <a:spcPts val="456"/>
              </a:spcBef>
              <a:buNone/>
            </a:pPr>
            <a:r>
              <a:rPr b="0" lang="en-US" sz="2200" spc="-1" strike="noStrike">
                <a:solidFill>
                  <a:srgbClr val="000000"/>
                </a:solidFill>
                <a:latin typeface="Ubuntu"/>
                <a:ea typeface="DejaVu Sans"/>
              </a:rPr>
              <a:t>Charles P. Pfleeger</a:t>
            </a:r>
            <a:endParaRPr b="0" lang="en-US" sz="2200" spc="-1" strike="noStrike">
              <a:latin typeface="Arial"/>
            </a:endParaRPr>
          </a:p>
          <a:p>
            <a:pPr marL="12600" algn="just">
              <a:lnSpc>
                <a:spcPts val="2809"/>
              </a:lnSpc>
              <a:spcBef>
                <a:spcPts val="456"/>
              </a:spcBef>
              <a:buNone/>
            </a:pPr>
            <a:r>
              <a:rPr b="0" lang="en-US" sz="2200" spc="-1" strike="noStrike">
                <a:solidFill>
                  <a:srgbClr val="000000"/>
                </a:solidFill>
                <a:latin typeface="Ubuntu"/>
                <a:ea typeface="DejaVu Sans"/>
              </a:rPr>
              <a:t>Shari Lawrence Pfleeger</a:t>
            </a:r>
            <a:endParaRPr b="0" lang="en-US" sz="2200" spc="-1" strike="noStrike">
              <a:latin typeface="Arial"/>
            </a:endParaRPr>
          </a:p>
          <a:p>
            <a:pPr marL="12600" algn="just">
              <a:lnSpc>
                <a:spcPts val="2809"/>
              </a:lnSpc>
              <a:spcBef>
                <a:spcPts val="456"/>
              </a:spcBef>
              <a:buNone/>
            </a:pPr>
            <a:r>
              <a:rPr b="0" lang="en-US" sz="2200" spc="-1" strike="noStrike">
                <a:solidFill>
                  <a:srgbClr val="000000"/>
                </a:solidFill>
                <a:latin typeface="Ubuntu"/>
                <a:ea typeface="DejaVu Sans"/>
              </a:rPr>
              <a:t>Lizzie Coles-Kemp</a:t>
            </a:r>
            <a:endParaRPr b="0" lang="en-US" sz="2200" spc="-1" strike="noStrike">
              <a:latin typeface="Arial"/>
            </a:endParaRPr>
          </a:p>
        </p:txBody>
      </p:sp>
      <p:pic>
        <p:nvPicPr>
          <p:cNvPr id="56" name="" descr=""/>
          <p:cNvPicPr/>
          <p:nvPr/>
        </p:nvPicPr>
        <p:blipFill>
          <a:blip r:embed="rId4"/>
          <a:stretch/>
        </p:blipFill>
        <p:spPr>
          <a:xfrm>
            <a:off x="6201000" y="3466800"/>
            <a:ext cx="5228640" cy="31622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2" name="Рисунок 21" descr=""/>
          <p:cNvPicPr/>
          <p:nvPr/>
        </p:nvPicPr>
        <p:blipFill>
          <a:blip r:embed="rId1"/>
          <a:stretch/>
        </p:blipFill>
        <p:spPr>
          <a:xfrm>
            <a:off x="11125080" y="83520"/>
            <a:ext cx="998280" cy="1057680"/>
          </a:xfrm>
          <a:prstGeom prst="rect">
            <a:avLst/>
          </a:prstGeom>
          <a:ln w="0">
            <a:noFill/>
          </a:ln>
        </p:spPr>
      </p:pic>
      <p:sp>
        <p:nvSpPr>
          <p:cNvPr id="133" name="Прямая соединительная линия 21"/>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34" name="PlaceHolder 8"/>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35" name=""/>
          <p:cNvSpPr txBox="1"/>
          <p:nvPr/>
        </p:nvSpPr>
        <p:spPr>
          <a:xfrm>
            <a:off x="228600" y="914400"/>
            <a:ext cx="11201400" cy="5949720"/>
          </a:xfrm>
          <a:prstGeom prst="rect">
            <a:avLst/>
          </a:prstGeom>
          <a:noFill/>
          <a:ln w="0">
            <a:noFill/>
          </a:ln>
        </p:spPr>
        <p:txBody>
          <a:bodyPr lIns="90000" rIns="90000" tIns="45000" bIns="45000" anchor="t">
            <a:noAutofit/>
          </a:bodyPr>
          <a:p>
            <a:pPr algn="just">
              <a:spcBef>
                <a:spcPts val="145"/>
              </a:spcBef>
              <a:spcAft>
                <a:spcPts val="145"/>
              </a:spcAft>
              <a:buNone/>
            </a:pPr>
            <a:r>
              <a:rPr b="0" lang="en-US" sz="1800" spc="-1" strike="noStrike">
                <a:latin typeface="Ubuntu"/>
              </a:rPr>
              <a:t>Весь процесс стандартизирован и хорошо поддерживается всеми браузерами и веб-серверами. Существует несколько схем аутентификации, отличающихся по уровню безопасности:</a:t>
            </a:r>
            <a:endParaRPr b="0" lang="en-US" sz="1800" spc="-1" strike="noStrike">
              <a:latin typeface="Ubuntu"/>
            </a:endParaRPr>
          </a:p>
          <a:p>
            <a:pPr algn="just">
              <a:spcBef>
                <a:spcPts val="145"/>
              </a:spcBef>
              <a:spcAft>
                <a:spcPts val="145"/>
              </a:spcAft>
              <a:buNone/>
            </a:pPr>
            <a:endParaRPr b="0" lang="en-US" sz="1800" spc="-1" strike="noStrike">
              <a:latin typeface="Ubuntu"/>
            </a:endParaRPr>
          </a:p>
          <a:p>
            <a:pPr marL="216000" indent="-216000" algn="just">
              <a:spcBef>
                <a:spcPts val="145"/>
              </a:spcBef>
              <a:spcAft>
                <a:spcPts val="145"/>
              </a:spcAft>
              <a:buClr>
                <a:srgbClr val="000000"/>
              </a:buClr>
              <a:buFont typeface="StarSymbol"/>
              <a:buAutoNum type="arabicPeriod"/>
            </a:pPr>
            <a:r>
              <a:rPr b="1" lang="en-US" sz="1800" spc="-1" strike="noStrike">
                <a:latin typeface="Ubuntu"/>
              </a:rPr>
              <a:t>Basic</a:t>
            </a:r>
            <a:r>
              <a:rPr b="0" lang="en-US" sz="1800" spc="-1" strike="noStrike">
                <a:latin typeface="Ubuntu"/>
              </a:rPr>
              <a:t> — наиболее простая схема, при которой username и password пользователя передаются в заголовке Authorization в незашифрованном виде (base64-encoded). Однако при использовании HTTPS (HTTP over SSL) протокола, является относительно безопасной.</a:t>
            </a:r>
            <a:endParaRPr b="0" lang="en-US" sz="1800" spc="-1" strike="noStrike">
              <a:latin typeface="Ubuntu"/>
            </a:endParaRPr>
          </a:p>
          <a:p>
            <a:pPr marL="216000" indent="-216000" algn="just">
              <a:spcBef>
                <a:spcPts val="145"/>
              </a:spcBef>
              <a:spcAft>
                <a:spcPts val="145"/>
              </a:spcAft>
              <a:buClr>
                <a:srgbClr val="000000"/>
              </a:buClr>
              <a:buFont typeface="StarSymbol"/>
              <a:buAutoNum type="arabicPeriod"/>
            </a:pPr>
            <a:r>
              <a:rPr b="1" lang="en-US" sz="1800" spc="-1" strike="noStrike">
                <a:latin typeface="Ubuntu"/>
              </a:rPr>
              <a:t>Digest</a:t>
            </a:r>
            <a:r>
              <a:rPr b="0" lang="en-US" sz="1800" spc="-1" strike="noStrike">
                <a:latin typeface="Ubuntu"/>
              </a:rPr>
              <a:t> — challenge-response-схема, при которой сервер посылает уникальное значение nonce, а браузер передает MD5 хэш пароля пользователя, вычисленный с использованием указанного nonce. Более безопасная альтернативв Basic схемы при незащищенных соединениях, но подвержена man-in-the-middle attacks (с заменой схемы на basic). Кроме того, использование этой схемы не позволяет применить современные хэш-функции для хранения паролей пользователей на сервере.</a:t>
            </a:r>
            <a:endParaRPr b="0" lang="en-US" sz="1800" spc="-1" strike="noStrike">
              <a:latin typeface="Ubuntu"/>
            </a:endParaRPr>
          </a:p>
          <a:p>
            <a:pPr marL="216000" indent="-216000" algn="just">
              <a:spcBef>
                <a:spcPts val="145"/>
              </a:spcBef>
              <a:spcAft>
                <a:spcPts val="145"/>
              </a:spcAft>
              <a:buClr>
                <a:srgbClr val="000000"/>
              </a:buClr>
              <a:buFont typeface="StarSymbol"/>
              <a:buAutoNum type="arabicPeriod"/>
            </a:pPr>
            <a:r>
              <a:rPr b="1" lang="en-US" sz="1800" spc="-1" strike="noStrike">
                <a:latin typeface="Ubuntu"/>
              </a:rPr>
              <a:t>NTLM</a:t>
            </a:r>
            <a:r>
              <a:rPr b="0" lang="en-US" sz="1800" spc="-1" strike="noStrike">
                <a:latin typeface="Ubuntu"/>
              </a:rPr>
              <a:t> (известная как Windows authentication) — также основана на challenge-response подходе, при котором пароль не передается в чистом виде. Эта схема не является стандартом HTTP, но поддерживается большинством браузеров и веб-серверов. Преимущественно используется для аутентификации пользователей Windows Active Directory в веб-приложениях. Уязвима к pass-the-hash-атакам.</a:t>
            </a:r>
            <a:endParaRPr b="0" lang="en-US" sz="1800" spc="-1" strike="noStrike">
              <a:latin typeface="Ubuntu"/>
            </a:endParaRPr>
          </a:p>
          <a:p>
            <a:pPr marL="216000" indent="-216000" algn="just">
              <a:spcBef>
                <a:spcPts val="145"/>
              </a:spcBef>
              <a:spcAft>
                <a:spcPts val="145"/>
              </a:spcAft>
              <a:buClr>
                <a:srgbClr val="000000"/>
              </a:buClr>
              <a:buFont typeface="StarSymbol"/>
              <a:buAutoNum type="arabicPeriod"/>
            </a:pPr>
            <a:r>
              <a:rPr b="1" lang="en-US" sz="1800" spc="-1" strike="noStrike">
                <a:latin typeface="Ubuntu"/>
              </a:rPr>
              <a:t>Negotiate</a:t>
            </a:r>
            <a:r>
              <a:rPr b="0" lang="en-US" sz="1800" spc="-1" strike="noStrike">
                <a:latin typeface="Ubuntu"/>
              </a:rPr>
              <a:t> — еще одна схема из семейства Windows authentication, которая позволяет клиенту выбрать между NTLM и Kerberos аутентификацией. Kerberos — более безопасный протокол, основанный на принципе Single Sign-On. Однако он может функционировать, только если и клиент, и сервер находятся в зоне intranet и являются частью домена Windows.</a:t>
            </a:r>
            <a:endParaRPr b="0" lang="en-US" sz="1800" spc="-1" strike="noStrike">
              <a:latin typeface="Ubuntu"/>
            </a:endParaRPr>
          </a:p>
          <a:p>
            <a:endParaRPr b="0" lang="en-US" sz="1800" spc="-1" strike="noStrike">
              <a:latin typeface="Ubuntu"/>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6" name="Рисунок 22" descr=""/>
          <p:cNvPicPr/>
          <p:nvPr/>
        </p:nvPicPr>
        <p:blipFill>
          <a:blip r:embed="rId1"/>
          <a:stretch/>
        </p:blipFill>
        <p:spPr>
          <a:xfrm>
            <a:off x="11125080" y="83520"/>
            <a:ext cx="998280" cy="1057680"/>
          </a:xfrm>
          <a:prstGeom prst="rect">
            <a:avLst/>
          </a:prstGeom>
          <a:ln w="0">
            <a:noFill/>
          </a:ln>
        </p:spPr>
      </p:pic>
      <p:sp>
        <p:nvSpPr>
          <p:cNvPr id="137" name="Прямая соединительная линия 2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38" name="PlaceHolder 9"/>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39" name=""/>
          <p:cNvSpPr txBox="1"/>
          <p:nvPr/>
        </p:nvSpPr>
        <p:spPr>
          <a:xfrm>
            <a:off x="228600" y="685800"/>
            <a:ext cx="11201400" cy="5473800"/>
          </a:xfrm>
          <a:prstGeom prst="rect">
            <a:avLst/>
          </a:prstGeom>
          <a:noFill/>
          <a:ln w="0">
            <a:noFill/>
          </a:ln>
        </p:spPr>
        <p:txBody>
          <a:bodyPr lIns="90000" rIns="90000" tIns="45000" bIns="45000" anchor="t">
            <a:noAutofit/>
          </a:bodyPr>
          <a:p>
            <a:pPr algn="just">
              <a:spcBef>
                <a:spcPts val="145"/>
              </a:spcBef>
              <a:spcAft>
                <a:spcPts val="145"/>
              </a:spcAft>
              <a:buNone/>
            </a:pPr>
            <a:r>
              <a:rPr b="0" lang="en-US" sz="1800" spc="-1" strike="noStrike">
                <a:latin typeface="Ubuntu"/>
              </a:rPr>
              <a:t>Forms authentication</a:t>
            </a:r>
            <a:endParaRPr b="0" lang="en-US" sz="1800" spc="-1" strike="noStrike">
              <a:latin typeface="Ubuntu"/>
            </a:endParaRPr>
          </a:p>
          <a:p>
            <a:pPr algn="just">
              <a:spcBef>
                <a:spcPts val="145"/>
              </a:spcBef>
              <a:spcAft>
                <a:spcPts val="145"/>
              </a:spcAft>
              <a:buNone/>
            </a:pPr>
            <a:r>
              <a:rPr b="0" lang="en-US" sz="1800" spc="-1" strike="noStrike">
                <a:latin typeface="Ubuntu"/>
              </a:rPr>
              <a:t>Работает это по следующему принципу: в веб-приложение включается HTML-форма, в которую пользователь должен ввести свои username/password и отправить их на сервер через HTTP POST для аутентификации. В случае успеха веб-приложение создает </a:t>
            </a:r>
            <a:r>
              <a:rPr b="1" lang="en-US" sz="1800" spc="-1" strike="noStrike">
                <a:latin typeface="Ubuntu"/>
              </a:rPr>
              <a:t>session token</a:t>
            </a:r>
            <a:r>
              <a:rPr b="0" lang="en-US" sz="1800" spc="-1" strike="noStrike">
                <a:latin typeface="Ubuntu"/>
              </a:rPr>
              <a:t>, который обычно помещается в </a:t>
            </a:r>
            <a:r>
              <a:rPr b="1" lang="en-US" sz="1800" spc="-1" strike="noStrike">
                <a:latin typeface="Ubuntu"/>
              </a:rPr>
              <a:t>browser cookies</a:t>
            </a:r>
            <a:r>
              <a:rPr b="0" lang="en-US" sz="1800" spc="-1" strike="noStrike">
                <a:latin typeface="Ubuntu"/>
              </a:rPr>
              <a:t>. При последующих веб-запросах session token автоматически передается на сервер и позволяет приложению получить информацию о текущем пользователе для авторизации запроса. Приложение может создать session token двумя способами:</a:t>
            </a:r>
            <a:endParaRPr b="0" lang="en-US" sz="1800" spc="-1" strike="noStrike">
              <a:latin typeface="Ubuntu"/>
            </a:endParaRPr>
          </a:p>
          <a:p>
            <a:pPr algn="just">
              <a:spcBef>
                <a:spcPts val="145"/>
              </a:spcBef>
              <a:spcAft>
                <a:spcPts val="145"/>
              </a:spcAft>
              <a:buNone/>
            </a:pPr>
            <a:endParaRPr b="0" lang="en-US" sz="1800" spc="-1" strike="noStrike">
              <a:latin typeface="Ubuntu"/>
            </a:endParaRPr>
          </a:p>
          <a:p>
            <a:pPr marL="216000" indent="-216000" algn="just">
              <a:spcBef>
                <a:spcPts val="145"/>
              </a:spcBef>
              <a:spcAft>
                <a:spcPts val="145"/>
              </a:spcAft>
              <a:buClr>
                <a:srgbClr val="000000"/>
              </a:buClr>
              <a:buFont typeface="StarSymbol"/>
              <a:buAutoNum type="arabicPeriod"/>
            </a:pPr>
            <a:r>
              <a:rPr b="0" lang="en-US" sz="1800" spc="-1" strike="noStrike">
                <a:latin typeface="Ubuntu"/>
              </a:rPr>
              <a:t>Как идентификатор аутентифицированной сессии пользователя, которая хранится в памяти сервера или в базе данных. Сессия должна содержать всю необходимую информацию о пользователе для возможности авторизации его запросов.</a:t>
            </a:r>
            <a:endParaRPr b="0" lang="en-US" sz="1800" spc="-1" strike="noStrike">
              <a:latin typeface="Ubuntu"/>
            </a:endParaRPr>
          </a:p>
          <a:p>
            <a:pPr marL="216000" indent="-216000" algn="just">
              <a:spcBef>
                <a:spcPts val="145"/>
              </a:spcBef>
              <a:spcAft>
                <a:spcPts val="145"/>
              </a:spcAft>
              <a:buClr>
                <a:srgbClr val="000000"/>
              </a:buClr>
              <a:buFont typeface="StarSymbol"/>
              <a:buAutoNum type="arabicPeriod"/>
            </a:pPr>
            <a:r>
              <a:rPr b="0" lang="en-US" sz="1800" spc="-1" strike="noStrike">
                <a:latin typeface="Ubuntu"/>
              </a:rPr>
              <a:t>Как зашифрованный и/или подписанный объект, содержащий данные о пользователе, а также период действия. Этот подход позволяет реализовать stateless-архитектуру сервера, однако требует механизма обновления сессионного токена по истечении срока действия. Несколько стандартных форматов таких токенов рассматриваются в секции «Аутентификация по токенам».</a:t>
            </a:r>
            <a:endParaRPr b="0" lang="en-US" sz="1800" spc="-1" strike="noStrike">
              <a:latin typeface="Ubuntu"/>
            </a:endParaRPr>
          </a:p>
          <a:p>
            <a:pPr algn="just">
              <a:spcBef>
                <a:spcPts val="145"/>
              </a:spcBef>
              <a:spcAft>
                <a:spcPts val="145"/>
              </a:spcAft>
              <a:buNone/>
            </a:pPr>
            <a:endParaRPr b="0" lang="en-US" sz="1800" spc="-1" strike="noStrike">
              <a:latin typeface="Ubuntu"/>
            </a:endParaRPr>
          </a:p>
          <a:p>
            <a:pPr algn="just">
              <a:spcBef>
                <a:spcPts val="145"/>
              </a:spcBef>
              <a:spcAft>
                <a:spcPts val="145"/>
              </a:spcAft>
              <a:buNone/>
            </a:pPr>
            <a:endParaRPr b="0" lang="en-US" sz="1800" spc="-1" strike="noStrike">
              <a:latin typeface="Ubuntu"/>
            </a:endParaRPr>
          </a:p>
          <a:p>
            <a:pPr algn="just">
              <a:spcBef>
                <a:spcPts val="145"/>
              </a:spcBef>
              <a:spcAft>
                <a:spcPts val="145"/>
              </a:spcAft>
              <a:buNone/>
            </a:pPr>
            <a:r>
              <a:rPr b="0" lang="en-US" sz="1800" spc="-1" strike="noStrike">
                <a:latin typeface="Ubuntu"/>
              </a:rPr>
              <a:t>Необходимо понимать, что перехват </a:t>
            </a:r>
            <a:r>
              <a:rPr b="1" lang="en-US" sz="1800" spc="-1" strike="noStrike">
                <a:latin typeface="Ubuntu"/>
              </a:rPr>
              <a:t>session token</a:t>
            </a:r>
            <a:r>
              <a:rPr b="0" lang="en-US" sz="1800" spc="-1" strike="noStrike">
                <a:latin typeface="Ubuntu"/>
              </a:rPr>
              <a:t> зачастую дает аналогичный уровень доступа, что и знание username/password. Поэтому все коммуникации между клиентом и сервером в случае forms authentication должны производиться только по защищенному соединению HTTPS.</a:t>
            </a:r>
            <a:endParaRPr b="0" lang="en-US" sz="1800" spc="-1" strike="noStrike">
              <a:latin typeface="Ubuntu"/>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0" name="Рисунок 23" descr=""/>
          <p:cNvPicPr/>
          <p:nvPr/>
        </p:nvPicPr>
        <p:blipFill>
          <a:blip r:embed="rId1"/>
          <a:stretch/>
        </p:blipFill>
        <p:spPr>
          <a:xfrm>
            <a:off x="11125080" y="83520"/>
            <a:ext cx="998280" cy="1057680"/>
          </a:xfrm>
          <a:prstGeom prst="rect">
            <a:avLst/>
          </a:prstGeom>
          <a:ln w="0">
            <a:noFill/>
          </a:ln>
        </p:spPr>
      </p:pic>
      <p:sp>
        <p:nvSpPr>
          <p:cNvPr id="141" name="Прямая соединительная линия 23"/>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42" name="PlaceHolder 10"/>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pic>
        <p:nvPicPr>
          <p:cNvPr id="143" name="" descr=""/>
          <p:cNvPicPr/>
          <p:nvPr/>
        </p:nvPicPr>
        <p:blipFill>
          <a:blip r:embed="rId2"/>
          <a:stretch/>
        </p:blipFill>
        <p:spPr>
          <a:xfrm>
            <a:off x="1143000" y="768600"/>
            <a:ext cx="9526680" cy="5403600"/>
          </a:xfrm>
          <a:prstGeom prst="rect">
            <a:avLst/>
          </a:prstGeom>
          <a:ln w="0">
            <a:noFill/>
          </a:ln>
        </p:spPr>
      </p:pic>
      <p:sp>
        <p:nvSpPr>
          <p:cNvPr id="144" name=""/>
          <p:cNvSpPr/>
          <p:nvPr/>
        </p:nvSpPr>
        <p:spPr>
          <a:xfrm>
            <a:off x="3830760" y="6172200"/>
            <a:ext cx="4627440" cy="376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Ubuntu"/>
              </a:rPr>
              <a:t>Рис. 2. Пример forms authentication.</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5" name="Рисунок 24" descr=""/>
          <p:cNvPicPr/>
          <p:nvPr/>
        </p:nvPicPr>
        <p:blipFill>
          <a:blip r:embed="rId1"/>
          <a:stretch/>
        </p:blipFill>
        <p:spPr>
          <a:xfrm>
            <a:off x="11125080" y="83520"/>
            <a:ext cx="998280" cy="1057680"/>
          </a:xfrm>
          <a:prstGeom prst="rect">
            <a:avLst/>
          </a:prstGeom>
          <a:ln w="0">
            <a:noFill/>
          </a:ln>
        </p:spPr>
      </p:pic>
      <p:sp>
        <p:nvSpPr>
          <p:cNvPr id="146" name="Прямая соединительная линия 2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47" name="PlaceHolder 18"/>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48" name=""/>
          <p:cNvSpPr txBox="1"/>
          <p:nvPr/>
        </p:nvSpPr>
        <p:spPr>
          <a:xfrm>
            <a:off x="228600" y="708840"/>
            <a:ext cx="11287800" cy="5549400"/>
          </a:xfrm>
          <a:prstGeom prst="rect">
            <a:avLst/>
          </a:prstGeom>
          <a:noFill/>
          <a:ln w="0">
            <a:noFill/>
          </a:ln>
        </p:spPr>
        <p:txBody>
          <a:bodyPr lIns="90000" rIns="90000" tIns="45000" bIns="45000" anchor="t">
            <a:noAutofit/>
          </a:bodyPr>
          <a:p>
            <a:pPr algn="just">
              <a:spcBef>
                <a:spcPts val="289"/>
              </a:spcBef>
              <a:spcAft>
                <a:spcPts val="289"/>
              </a:spcAft>
              <a:buNone/>
            </a:pPr>
            <a:r>
              <a:rPr b="0" lang="en-US" sz="2000" spc="-1" strike="noStrike">
                <a:latin typeface="Ubuntu"/>
              </a:rPr>
              <a:t>Другие протоколы аутентификации по паролю</a:t>
            </a:r>
            <a:endParaRPr b="0" lang="en-US" sz="2000" spc="-1" strike="noStrike">
              <a:latin typeface="Ubuntu"/>
            </a:endParaRPr>
          </a:p>
          <a:p>
            <a:pPr algn="just">
              <a:spcBef>
                <a:spcPts val="289"/>
              </a:spcBef>
              <a:spcAft>
                <a:spcPts val="289"/>
              </a:spcAft>
              <a:buNone/>
            </a:pPr>
            <a:r>
              <a:rPr b="0" lang="en-US" sz="2000" spc="-1" strike="noStrike">
                <a:latin typeface="Ubuntu"/>
              </a:rPr>
              <a:t>Два протокола, рассмотренные выше, успешно используются для аутентификации пользователей на веб-сайтах. Но при разработке клиент-серверных приложений с использованием веб-сервисов (например, iOS или Android), наряду с HTTP аутентификацией, часто применяются нестандартные протоколы, в которых данные для аутентификации передаются в других частях запроса.</a:t>
            </a:r>
            <a:endParaRPr b="0" lang="en-US" sz="2000" spc="-1" strike="noStrike">
              <a:latin typeface="Ubuntu"/>
            </a:endParaRPr>
          </a:p>
          <a:p>
            <a:pPr algn="just">
              <a:spcBef>
                <a:spcPts val="289"/>
              </a:spcBef>
              <a:spcAft>
                <a:spcPts val="289"/>
              </a:spcAft>
              <a:buNone/>
            </a:pPr>
            <a:endParaRPr b="0" lang="en-US" sz="2000" spc="-1" strike="noStrike">
              <a:latin typeface="Ubuntu"/>
            </a:endParaRPr>
          </a:p>
          <a:p>
            <a:pPr algn="just">
              <a:spcBef>
                <a:spcPts val="289"/>
              </a:spcBef>
              <a:spcAft>
                <a:spcPts val="289"/>
              </a:spcAft>
              <a:buNone/>
            </a:pPr>
            <a:r>
              <a:rPr b="0" lang="en-US" sz="2000" spc="-1" strike="noStrike">
                <a:latin typeface="Ubuntu"/>
              </a:rPr>
              <a:t>Существует всего несколько мест, где можно передать username и password в HTTP запросах:</a:t>
            </a:r>
            <a:endParaRPr b="0" lang="en-US" sz="2000" spc="-1" strike="noStrike">
              <a:latin typeface="Ubuntu"/>
            </a:endParaRPr>
          </a:p>
          <a:p>
            <a:pPr algn="just">
              <a:spcBef>
                <a:spcPts val="289"/>
              </a:spcBef>
              <a:spcAft>
                <a:spcPts val="289"/>
              </a:spcAft>
              <a:buNone/>
            </a:pPr>
            <a:endParaRPr b="0" lang="en-US" sz="2000" spc="-1" strike="noStrike">
              <a:latin typeface="Ubuntu"/>
            </a:endParaRPr>
          </a:p>
          <a:p>
            <a:pPr algn="just">
              <a:spcBef>
                <a:spcPts val="289"/>
              </a:spcBef>
              <a:spcAft>
                <a:spcPts val="289"/>
              </a:spcAft>
              <a:buNone/>
            </a:pPr>
            <a:r>
              <a:rPr b="1" lang="en-US" sz="2000" spc="-1" strike="noStrike">
                <a:latin typeface="Ubuntu"/>
              </a:rPr>
              <a:t>URL query </a:t>
            </a:r>
            <a:r>
              <a:rPr b="0" lang="en-US" sz="2000" spc="-1" strike="noStrike">
                <a:latin typeface="Ubuntu"/>
              </a:rPr>
              <a:t>— считается небезопасным вариантом, т. к. строки URL могут запоминаться браузерами, прокси и веб-серверами.</a:t>
            </a:r>
            <a:endParaRPr b="0" lang="en-US" sz="2000" spc="-1" strike="noStrike">
              <a:latin typeface="Ubuntu"/>
            </a:endParaRPr>
          </a:p>
          <a:p>
            <a:pPr algn="just">
              <a:spcBef>
                <a:spcPts val="289"/>
              </a:spcBef>
              <a:spcAft>
                <a:spcPts val="289"/>
              </a:spcAft>
              <a:buNone/>
            </a:pPr>
            <a:r>
              <a:rPr b="1" lang="en-US" sz="2000" spc="-1" strike="noStrike">
                <a:latin typeface="Ubuntu"/>
              </a:rPr>
              <a:t>Request body</a:t>
            </a:r>
            <a:r>
              <a:rPr b="0" lang="en-US" sz="2000" spc="-1" strike="noStrike">
                <a:latin typeface="Ubuntu"/>
              </a:rPr>
              <a:t> — безопасный вариант, но он применим только для запросов, содержащих тело сообщения (такие как POST, PUT, PATCH).</a:t>
            </a:r>
            <a:endParaRPr b="0" lang="en-US" sz="2000" spc="-1" strike="noStrike">
              <a:latin typeface="Ubuntu"/>
            </a:endParaRPr>
          </a:p>
          <a:p>
            <a:pPr algn="just">
              <a:spcBef>
                <a:spcPts val="289"/>
              </a:spcBef>
              <a:spcAft>
                <a:spcPts val="289"/>
              </a:spcAft>
              <a:buNone/>
            </a:pPr>
            <a:r>
              <a:rPr b="1" lang="en-US" sz="2000" spc="-1" strike="noStrike">
                <a:latin typeface="Ubuntu"/>
              </a:rPr>
              <a:t>HTTP header</a:t>
            </a:r>
            <a:r>
              <a:rPr b="0" lang="en-US" sz="2000" spc="-1" strike="noStrike">
                <a:latin typeface="Ubuntu"/>
              </a:rPr>
              <a:t> — оптимальный вариант, при этом могут использоваться и стандартный заголовок Authorization (например, с Basic-схемой), и другие произвольные заголовки.</a:t>
            </a:r>
            <a:endParaRPr b="0" lang="en-US" sz="2000" spc="-1" strike="noStrike">
              <a:latin typeface="Ubuntu"/>
            </a:endParaRPr>
          </a:p>
          <a:p>
            <a:pPr algn="just">
              <a:spcBef>
                <a:spcPts val="289"/>
              </a:spcBef>
              <a:spcAft>
                <a:spcPts val="289"/>
              </a:spcAft>
              <a:buNone/>
            </a:pP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9" name="Рисунок 25" descr=""/>
          <p:cNvPicPr/>
          <p:nvPr/>
        </p:nvPicPr>
        <p:blipFill>
          <a:blip r:embed="rId1"/>
          <a:stretch/>
        </p:blipFill>
        <p:spPr>
          <a:xfrm>
            <a:off x="11125080" y="83520"/>
            <a:ext cx="998280" cy="1057680"/>
          </a:xfrm>
          <a:prstGeom prst="rect">
            <a:avLst/>
          </a:prstGeom>
          <a:ln w="0">
            <a:noFill/>
          </a:ln>
        </p:spPr>
      </p:pic>
      <p:sp>
        <p:nvSpPr>
          <p:cNvPr id="150" name="Прямая соединительная линия 25"/>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51" name="PlaceHolder 19"/>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52" name=""/>
          <p:cNvSpPr txBox="1"/>
          <p:nvPr/>
        </p:nvSpPr>
        <p:spPr>
          <a:xfrm>
            <a:off x="228600" y="685800"/>
            <a:ext cx="11658600" cy="5468760"/>
          </a:xfrm>
          <a:prstGeom prst="rect">
            <a:avLst/>
          </a:prstGeom>
          <a:noFill/>
          <a:ln w="0">
            <a:noFill/>
          </a:ln>
        </p:spPr>
        <p:txBody>
          <a:bodyPr lIns="90000" rIns="90000" tIns="45000" bIns="45000" anchor="t">
            <a:noAutofit/>
          </a:bodyPr>
          <a:p>
            <a:r>
              <a:rPr b="1" lang="en-US" sz="2000" spc="-1" strike="noStrike">
                <a:latin typeface="Ubuntu"/>
              </a:rPr>
              <a:t>Аутентификация по сертификатам</a:t>
            </a:r>
            <a:endParaRPr b="0" lang="en-US" sz="2000" spc="-1" strike="noStrike">
              <a:latin typeface="Ubuntu"/>
            </a:endParaRPr>
          </a:p>
          <a:p>
            <a:endParaRPr b="0" lang="en-US" sz="2000" spc="-1" strike="noStrike">
              <a:latin typeface="Ubuntu"/>
            </a:endParaRPr>
          </a:p>
          <a:p>
            <a:pPr algn="just">
              <a:spcBef>
                <a:spcPts val="145"/>
              </a:spcBef>
              <a:spcAft>
                <a:spcPts val="145"/>
              </a:spcAft>
              <a:buNone/>
            </a:pPr>
            <a:r>
              <a:rPr b="0" lang="en-US" sz="2000" spc="-1" strike="noStrike">
                <a:latin typeface="Ubuntu"/>
              </a:rPr>
              <a:t>Сертификат представляет собой </a:t>
            </a:r>
            <a:r>
              <a:rPr b="1" lang="en-US" sz="2000" spc="-1" strike="noStrike">
                <a:latin typeface="Ubuntu"/>
              </a:rPr>
              <a:t>набор атрибутов</a:t>
            </a:r>
            <a:r>
              <a:rPr b="0" lang="en-US" sz="2000" spc="-1" strike="noStrike">
                <a:latin typeface="Ubuntu"/>
              </a:rPr>
              <a:t>, идентифицирующих владельца, </a:t>
            </a:r>
            <a:r>
              <a:rPr b="1" lang="en-US" sz="2000" spc="-1" strike="noStrike">
                <a:latin typeface="Ubuntu"/>
              </a:rPr>
              <a:t>подписанный центром сертификации</a:t>
            </a:r>
            <a:r>
              <a:rPr b="0" lang="en-US" sz="2000" spc="-1" strike="noStrike">
                <a:latin typeface="Ubuntu"/>
              </a:rPr>
              <a:t> certificate authority (CA). CA выступает в роли посредника, который гарантирует подлинность сертификатов (по аналогии с ФМС, выпускающей паспорта). Также сертификат криптографически связан с закрытым ключом, который хранится у владельца сертификата и позволяет однозначно подтвердить факт владения сертификатом.</a:t>
            </a:r>
            <a:endParaRPr b="0" lang="en-US" sz="2000" spc="-1" strike="noStrike">
              <a:latin typeface="Ubuntu"/>
            </a:endParaRPr>
          </a:p>
          <a:p>
            <a:pPr algn="just">
              <a:spcBef>
                <a:spcPts val="145"/>
              </a:spcBef>
              <a:spcAft>
                <a:spcPts val="145"/>
              </a:spcAft>
              <a:buNone/>
            </a:pPr>
            <a:endParaRPr b="0" lang="en-US" sz="2000" spc="-1" strike="noStrike">
              <a:latin typeface="Ubuntu"/>
            </a:endParaRPr>
          </a:p>
          <a:p>
            <a:pPr algn="just">
              <a:spcBef>
                <a:spcPts val="145"/>
              </a:spcBef>
              <a:spcAft>
                <a:spcPts val="145"/>
              </a:spcAft>
              <a:buNone/>
            </a:pPr>
            <a:r>
              <a:rPr b="0" lang="en-US" sz="2000" spc="-1" strike="noStrike">
                <a:latin typeface="Ubuntu"/>
              </a:rPr>
              <a:t>На стороне клиента сертификат вместе с закрытым ключом могут храниться в операционной системе, в браузере, в файле, на отдельном физическом устройстве (smart card, USB token). Обычно закрытый ключ дополнительно защищен паролем или PIN-кодом.</a:t>
            </a:r>
            <a:endParaRPr b="0" lang="en-US" sz="2000" spc="-1" strike="noStrike">
              <a:latin typeface="Ubuntu"/>
            </a:endParaRPr>
          </a:p>
          <a:p>
            <a:pPr algn="just">
              <a:spcBef>
                <a:spcPts val="145"/>
              </a:spcBef>
              <a:spcAft>
                <a:spcPts val="145"/>
              </a:spcAft>
              <a:buNone/>
            </a:pPr>
            <a:endParaRPr b="0" lang="en-US" sz="2000" spc="-1" strike="noStrike">
              <a:latin typeface="Ubuntu"/>
            </a:endParaRPr>
          </a:p>
          <a:p>
            <a:pPr algn="just">
              <a:spcBef>
                <a:spcPts val="145"/>
              </a:spcBef>
              <a:spcAft>
                <a:spcPts val="145"/>
              </a:spcAft>
              <a:buNone/>
            </a:pPr>
            <a:r>
              <a:rPr b="0" lang="en-US" sz="2000" spc="-1" strike="noStrike">
                <a:latin typeface="Ubuntu"/>
              </a:rPr>
              <a:t>В веб-приложениях традиционно используют сертификаты стандарта X.509. Аутентификация с помощью X.509-сертификата происходит в момент соединения с сервером и является частью протокола SSL/TLS. Этот механизм также хорошо поддерживается браузерами, которые позволяют пользователю выбрать и применить сертификат, если веб-сайт допускает такой способ аутентификации.</a:t>
            </a: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53" name="Рисунок 26" descr=""/>
          <p:cNvPicPr/>
          <p:nvPr/>
        </p:nvPicPr>
        <p:blipFill>
          <a:blip r:embed="rId1"/>
          <a:stretch/>
        </p:blipFill>
        <p:spPr>
          <a:xfrm>
            <a:off x="11125080" y="83520"/>
            <a:ext cx="998280" cy="1057680"/>
          </a:xfrm>
          <a:prstGeom prst="rect">
            <a:avLst/>
          </a:prstGeom>
          <a:ln w="0">
            <a:noFill/>
          </a:ln>
        </p:spPr>
      </p:pic>
      <p:sp>
        <p:nvSpPr>
          <p:cNvPr id="154" name="Прямая соединительная линия 26"/>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55" name="PlaceHolder 20"/>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pic>
        <p:nvPicPr>
          <p:cNvPr id="156" name="" descr=""/>
          <p:cNvPicPr/>
          <p:nvPr/>
        </p:nvPicPr>
        <p:blipFill>
          <a:blip r:embed="rId2"/>
          <a:stretch/>
        </p:blipFill>
        <p:spPr>
          <a:xfrm>
            <a:off x="289800" y="914400"/>
            <a:ext cx="5425200" cy="4931280"/>
          </a:xfrm>
          <a:prstGeom prst="rect">
            <a:avLst/>
          </a:prstGeom>
          <a:ln w="0">
            <a:noFill/>
          </a:ln>
        </p:spPr>
      </p:pic>
      <p:sp>
        <p:nvSpPr>
          <p:cNvPr id="157" name=""/>
          <p:cNvSpPr/>
          <p:nvPr/>
        </p:nvSpPr>
        <p:spPr>
          <a:xfrm>
            <a:off x="228600" y="6172200"/>
            <a:ext cx="7315200" cy="376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Ubuntu"/>
              </a:rPr>
              <a:t>Рис. 3. Использование сертификата для аутентификации.</a:t>
            </a:r>
            <a:endParaRPr b="0" lang="en-US" sz="2000" spc="-1" strike="noStrike">
              <a:latin typeface="Arial"/>
            </a:endParaRPr>
          </a:p>
        </p:txBody>
      </p:sp>
      <p:sp>
        <p:nvSpPr>
          <p:cNvPr id="158" name=""/>
          <p:cNvSpPr txBox="1"/>
          <p:nvPr/>
        </p:nvSpPr>
        <p:spPr>
          <a:xfrm>
            <a:off x="5715000" y="1141200"/>
            <a:ext cx="6301080" cy="4637880"/>
          </a:xfrm>
          <a:prstGeom prst="rect">
            <a:avLst/>
          </a:prstGeom>
          <a:noFill/>
          <a:ln w="0">
            <a:noFill/>
          </a:ln>
        </p:spPr>
        <p:txBody>
          <a:bodyPr lIns="90000" rIns="90000" tIns="45000" bIns="45000" anchor="t">
            <a:noAutofit/>
          </a:bodyPr>
          <a:p>
            <a:r>
              <a:rPr b="0" lang="en-US" sz="2000" spc="-1" strike="noStrike">
                <a:latin typeface="Ubuntu"/>
              </a:rPr>
              <a:t>Во время аутентификации сервер выполняет проверку сертификата на основании следующих правил:</a:t>
            </a:r>
            <a:endParaRPr b="0" lang="en-US" sz="2000" spc="-1" strike="noStrike">
              <a:latin typeface="Ubuntu"/>
            </a:endParaRPr>
          </a:p>
          <a:p>
            <a:pPr marL="216000" indent="-216000">
              <a:spcBef>
                <a:spcPts val="1191"/>
              </a:spcBef>
              <a:spcAft>
                <a:spcPts val="992"/>
              </a:spcAft>
              <a:buClr>
                <a:srgbClr val="000000"/>
              </a:buClr>
              <a:buFont typeface="StarSymbol"/>
              <a:buAutoNum type="arabicPeriod"/>
            </a:pPr>
            <a:r>
              <a:rPr b="0" lang="en-US" sz="2000" spc="-1" strike="noStrike">
                <a:latin typeface="Ubuntu"/>
              </a:rPr>
              <a:t>Сертификат должен быть подписан доверенным certification authority (проверка цепочки сертификатов).</a:t>
            </a:r>
            <a:endParaRPr b="0" lang="en-US" sz="2000" spc="-1" strike="noStrike">
              <a:latin typeface="Ubuntu"/>
            </a:endParaRPr>
          </a:p>
          <a:p>
            <a:pPr marL="216000" indent="-216000">
              <a:spcBef>
                <a:spcPts val="1191"/>
              </a:spcBef>
              <a:spcAft>
                <a:spcPts val="992"/>
              </a:spcAft>
              <a:buClr>
                <a:srgbClr val="000000"/>
              </a:buClr>
              <a:buFont typeface="StarSymbol"/>
              <a:buAutoNum type="arabicPeriod"/>
            </a:pPr>
            <a:r>
              <a:rPr b="0" lang="en-US" sz="2000" spc="-1" strike="noStrike">
                <a:latin typeface="Ubuntu"/>
              </a:rPr>
              <a:t>Сертификат должен быть действительным на текущую дату (проверка срока действия).</a:t>
            </a:r>
            <a:endParaRPr b="0" lang="en-US" sz="2000" spc="-1" strike="noStrike">
              <a:latin typeface="Ubuntu"/>
            </a:endParaRPr>
          </a:p>
          <a:p>
            <a:pPr marL="216000" indent="-216000">
              <a:spcBef>
                <a:spcPts val="1191"/>
              </a:spcBef>
              <a:spcAft>
                <a:spcPts val="992"/>
              </a:spcAft>
              <a:buClr>
                <a:srgbClr val="000000"/>
              </a:buClr>
              <a:buFont typeface="StarSymbol"/>
              <a:buAutoNum type="arabicPeriod"/>
            </a:pPr>
            <a:r>
              <a:rPr b="0" lang="en-US" sz="2000" spc="-1" strike="noStrike">
                <a:latin typeface="Ubuntu"/>
              </a:rPr>
              <a:t>Сертификат не должен быть отозван соответствующим CA (проверка списков исключения).</a:t>
            </a:r>
            <a:endParaRPr b="0" lang="en-US" sz="2000" spc="-1" strike="noStrike">
              <a:latin typeface="Ubuntu"/>
            </a:endParaRPr>
          </a:p>
          <a:p>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59" name="Рисунок 27" descr=""/>
          <p:cNvPicPr/>
          <p:nvPr/>
        </p:nvPicPr>
        <p:blipFill>
          <a:blip r:embed="rId1"/>
          <a:stretch/>
        </p:blipFill>
        <p:spPr>
          <a:xfrm>
            <a:off x="11125080" y="83520"/>
            <a:ext cx="998280" cy="1057680"/>
          </a:xfrm>
          <a:prstGeom prst="rect">
            <a:avLst/>
          </a:prstGeom>
          <a:ln w="0">
            <a:noFill/>
          </a:ln>
        </p:spPr>
      </p:pic>
      <p:sp>
        <p:nvSpPr>
          <p:cNvPr id="160" name="Прямая соединительная линия 27"/>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61" name="PlaceHolder 21"/>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62" name=""/>
          <p:cNvSpPr txBox="1"/>
          <p:nvPr/>
        </p:nvSpPr>
        <p:spPr>
          <a:xfrm>
            <a:off x="271800" y="828360"/>
            <a:ext cx="11158200" cy="3796920"/>
          </a:xfrm>
          <a:prstGeom prst="rect">
            <a:avLst/>
          </a:prstGeom>
          <a:noFill/>
          <a:ln w="0">
            <a:noFill/>
          </a:ln>
        </p:spPr>
        <p:txBody>
          <a:bodyPr lIns="90000" rIns="90000" tIns="45000" bIns="45000" anchor="t">
            <a:noAutofit/>
          </a:bodyPr>
          <a:p>
            <a:pPr algn="just">
              <a:spcBef>
                <a:spcPts val="1191"/>
              </a:spcBef>
              <a:spcAft>
                <a:spcPts val="992"/>
              </a:spcAft>
              <a:buNone/>
            </a:pPr>
            <a:r>
              <a:rPr b="1" lang="en-US" sz="2000" spc="-1" strike="noStrike">
                <a:latin typeface="Ubuntu"/>
              </a:rPr>
              <a:t>Аутентификация по одноразовым паролям</a:t>
            </a:r>
            <a:endParaRPr b="0" lang="en-US" sz="2000" spc="-1" strike="noStrike">
              <a:latin typeface="Ubuntu"/>
            </a:endParaRPr>
          </a:p>
          <a:p>
            <a:pPr algn="just">
              <a:spcBef>
                <a:spcPts val="1191"/>
              </a:spcBef>
              <a:spcAft>
                <a:spcPts val="992"/>
              </a:spcAft>
              <a:buNone/>
            </a:pPr>
            <a:r>
              <a:rPr b="0" lang="en-US" sz="2000" spc="-1" strike="noStrike">
                <a:latin typeface="Ubuntu"/>
              </a:rPr>
              <a:t>Аутентификация по одноразовым паролям обычно применяется дополнительно к аутентификации по паролям для реализации two-factor authentication (2FA). В этой концепции пользователю необходимо предоставить данные двух типов для входа в систему: что-то, что он знает (например, пароль), и что-то, чем он владеет (например, устройство для генерации одноразовых паролей). Наличие двух факторов позволяет в значительной степени увеличить уровень безопасности, что м. б. востребовано для определенных видов веб-приложений.</a:t>
            </a:r>
            <a:endParaRPr b="0" lang="en-US" sz="2000" spc="-1" strike="noStrike">
              <a:latin typeface="Ubuntu"/>
            </a:endParaRPr>
          </a:p>
          <a:p>
            <a:pPr algn="just">
              <a:spcBef>
                <a:spcPts val="1191"/>
              </a:spcBef>
              <a:spcAft>
                <a:spcPts val="992"/>
              </a:spcAft>
              <a:buNone/>
            </a:pPr>
            <a:r>
              <a:rPr b="0" lang="en-US" sz="2000" spc="-1" strike="noStrike">
                <a:latin typeface="Ubuntu"/>
              </a:rPr>
              <a:t>Другой популярный сценарий использования одноразовых паролей — дополнительная аутентификация пользователя во время выполнения важных действий: перевод денег, изменение настроек и т. п.</a:t>
            </a: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63" name="Рисунок 20" descr=""/>
          <p:cNvPicPr/>
          <p:nvPr/>
        </p:nvPicPr>
        <p:blipFill>
          <a:blip r:embed="rId1"/>
          <a:stretch/>
        </p:blipFill>
        <p:spPr>
          <a:xfrm>
            <a:off x="11125080" y="83520"/>
            <a:ext cx="998280" cy="1057680"/>
          </a:xfrm>
          <a:prstGeom prst="rect">
            <a:avLst/>
          </a:prstGeom>
          <a:ln w="0">
            <a:noFill/>
          </a:ln>
        </p:spPr>
      </p:pic>
      <p:sp>
        <p:nvSpPr>
          <p:cNvPr id="164" name="Прямая соединительная линия 20"/>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65" name="PlaceHolder 5"/>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66" name=""/>
          <p:cNvSpPr txBox="1"/>
          <p:nvPr/>
        </p:nvSpPr>
        <p:spPr>
          <a:xfrm>
            <a:off x="228600" y="914400"/>
            <a:ext cx="11487600" cy="5488200"/>
          </a:xfrm>
          <a:prstGeom prst="rect">
            <a:avLst/>
          </a:prstGeom>
          <a:noFill/>
          <a:ln w="0">
            <a:noFill/>
          </a:ln>
        </p:spPr>
        <p:txBody>
          <a:bodyPr lIns="90000" rIns="90000" tIns="45000" bIns="45000" anchor="t">
            <a:noAutofit/>
          </a:bodyPr>
          <a:p>
            <a:r>
              <a:rPr b="0" lang="en-US" sz="2000" spc="-1" strike="noStrike">
                <a:latin typeface="Ubuntu"/>
              </a:rPr>
              <a:t>Существуют разные источники для создания одноразовых паролей. </a:t>
            </a:r>
            <a:endParaRPr b="0" lang="en-US" sz="2000" spc="-1" strike="noStrike">
              <a:latin typeface="Ubuntu"/>
            </a:endParaRPr>
          </a:p>
          <a:p>
            <a:r>
              <a:rPr b="0" lang="en-US" sz="2000" spc="-1" strike="noStrike">
                <a:latin typeface="Ubuntu"/>
              </a:rPr>
              <a:t>Наиболее популярные:</a:t>
            </a:r>
            <a:endParaRPr b="0" lang="en-US" sz="2000" spc="-1" strike="noStrike">
              <a:latin typeface="Ubuntu"/>
            </a:endParaRPr>
          </a:p>
          <a:p>
            <a:pPr marL="216000" indent="-216000">
              <a:spcBef>
                <a:spcPts val="1191"/>
              </a:spcBef>
              <a:spcAft>
                <a:spcPts val="992"/>
              </a:spcAft>
              <a:buClr>
                <a:srgbClr val="000000"/>
              </a:buClr>
              <a:buFont typeface="StarSymbol"/>
              <a:buAutoNum type="arabicPeriod"/>
            </a:pPr>
            <a:r>
              <a:rPr b="0" lang="en-US" sz="2000" spc="-1" strike="noStrike">
                <a:latin typeface="Ubuntu"/>
              </a:rPr>
              <a:t>Аппаратные или программные токены, которые могут генерировать одноразовые пароли на основании секретного ключа, введенного в них, и текущего времени. Секретные ключи пользователей, являющиеся фактором владения, также хранятся на сервере, что позволяет выполнить проверку введенных одноразовых паролей. Пример аппаратной реализаций токенов — </a:t>
            </a:r>
            <a:r>
              <a:rPr b="0" lang="en-US" sz="2000" spc="-1" strike="noStrike">
                <a:latin typeface="Ubuntu"/>
                <a:hlinkClick r:id="rId2"/>
              </a:rPr>
              <a:t>RSA SecurID</a:t>
            </a:r>
            <a:r>
              <a:rPr b="0" lang="en-US" sz="2000" spc="-1" strike="noStrike">
                <a:latin typeface="Ubuntu"/>
              </a:rPr>
              <a:t>; программной — приложение </a:t>
            </a:r>
            <a:r>
              <a:rPr b="0" lang="en-US" sz="2000" spc="-1" strike="noStrike">
                <a:latin typeface="Ubuntu"/>
                <a:hlinkClick r:id="rId3"/>
              </a:rPr>
              <a:t>Google Authenticator</a:t>
            </a:r>
            <a:r>
              <a:rPr b="0" lang="en-US" sz="2000" spc="-1" strike="noStrike">
                <a:latin typeface="Ubuntu"/>
              </a:rPr>
              <a:t>.</a:t>
            </a:r>
            <a:endParaRPr b="0" lang="en-US" sz="2000" spc="-1" strike="noStrike">
              <a:latin typeface="Ubuntu"/>
            </a:endParaRPr>
          </a:p>
          <a:p>
            <a:pPr marL="216000" indent="-216000">
              <a:spcBef>
                <a:spcPts val="1191"/>
              </a:spcBef>
              <a:spcAft>
                <a:spcPts val="992"/>
              </a:spcAft>
              <a:buClr>
                <a:srgbClr val="000000"/>
              </a:buClr>
              <a:buFont typeface="StarSymbol"/>
              <a:buAutoNum type="arabicPeriod"/>
            </a:pPr>
            <a:r>
              <a:rPr b="0" lang="en-US" sz="2000" spc="-1" strike="noStrike">
                <a:latin typeface="Ubuntu"/>
              </a:rPr>
              <a:t>Случайно генерируемые коды, передаваемые пользователю через SMS или другой канал связи. В этой ситуации фактор владения — телефон пользователя (точнее — SIM-карта, привязанная к определенному номеру).</a:t>
            </a:r>
            <a:endParaRPr b="0" lang="en-US" sz="2000" spc="-1" strike="noStrike">
              <a:latin typeface="Ubuntu"/>
            </a:endParaRPr>
          </a:p>
          <a:p>
            <a:pPr marL="216000" indent="-216000">
              <a:spcBef>
                <a:spcPts val="1191"/>
              </a:spcBef>
              <a:spcAft>
                <a:spcPts val="992"/>
              </a:spcAft>
              <a:buClr>
                <a:srgbClr val="000000"/>
              </a:buClr>
              <a:buFont typeface="StarSymbol"/>
              <a:buAutoNum type="arabicPeriod"/>
            </a:pPr>
            <a:r>
              <a:rPr b="0" lang="en-US" sz="2000" spc="-1" strike="noStrike">
                <a:latin typeface="Ubuntu"/>
              </a:rPr>
              <a:t>Распечатка или scratch card со списком заранее сформированных одноразовых паролей. Для каждого нового входа в систему требуется ввести новый одноразовый пароль с указанным номером. </a:t>
            </a:r>
            <a:endParaRPr b="0" lang="en-US" sz="2000" spc="-1" strike="noStrike">
              <a:latin typeface="Ubuntu"/>
            </a:endParaRPr>
          </a:p>
          <a:p>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67" name="Рисунок 28" descr=""/>
          <p:cNvPicPr/>
          <p:nvPr/>
        </p:nvPicPr>
        <p:blipFill>
          <a:blip r:embed="rId1"/>
          <a:stretch/>
        </p:blipFill>
        <p:spPr>
          <a:xfrm>
            <a:off x="11125080" y="83520"/>
            <a:ext cx="998280" cy="1057680"/>
          </a:xfrm>
          <a:prstGeom prst="rect">
            <a:avLst/>
          </a:prstGeom>
          <a:ln w="0">
            <a:noFill/>
          </a:ln>
        </p:spPr>
      </p:pic>
      <p:sp>
        <p:nvSpPr>
          <p:cNvPr id="168" name="Прямая соединительная линия 2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69" name="PlaceHolder 22"/>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70" name=""/>
          <p:cNvSpPr txBox="1"/>
          <p:nvPr/>
        </p:nvSpPr>
        <p:spPr>
          <a:xfrm>
            <a:off x="228600" y="762480"/>
            <a:ext cx="11450160" cy="5220360"/>
          </a:xfrm>
          <a:prstGeom prst="rect">
            <a:avLst/>
          </a:prstGeom>
          <a:noFill/>
          <a:ln w="0">
            <a:noFill/>
          </a:ln>
        </p:spPr>
        <p:txBody>
          <a:bodyPr lIns="90000" rIns="90000" tIns="45000" bIns="45000" anchor="t">
            <a:noAutofit/>
          </a:bodyPr>
          <a:p>
            <a:r>
              <a:rPr b="1" lang="en-US" sz="2000" spc="-1" strike="noStrike">
                <a:latin typeface="Ubuntu"/>
              </a:rPr>
              <a:t>Аутентификация по ключам доступа</a:t>
            </a:r>
            <a:endParaRPr b="0" lang="en-US" sz="2000" spc="-1" strike="noStrike">
              <a:latin typeface="Ubuntu"/>
            </a:endParaRPr>
          </a:p>
          <a:p>
            <a:pPr algn="just">
              <a:spcBef>
                <a:spcPts val="1191"/>
              </a:spcBef>
              <a:spcAft>
                <a:spcPts val="992"/>
              </a:spcAft>
              <a:buNone/>
            </a:pPr>
            <a:r>
              <a:rPr b="0" lang="en-US" sz="2000" spc="-1" strike="noStrike">
                <a:latin typeface="Ubuntu"/>
              </a:rPr>
              <a:t>Этот способ чаще всего используется для аутентификации устройств, сервисов или других приложений при обращении к веб-сервисам. Здесь в качестве секрета применяются </a:t>
            </a:r>
            <a:r>
              <a:rPr b="1" lang="en-US" sz="2000" spc="-1" strike="noStrike">
                <a:latin typeface="Ubuntu"/>
              </a:rPr>
              <a:t>ключи доступа</a:t>
            </a:r>
            <a:r>
              <a:rPr b="0" lang="en-US" sz="2000" spc="-1" strike="noStrike">
                <a:latin typeface="Ubuntu"/>
              </a:rPr>
              <a:t> (access key, API key) — длинные уникальные строки, содержащие произвольный набор символов, по сути заменяющие собой комбинацию username/password.</a:t>
            </a:r>
            <a:endParaRPr b="0" lang="en-US" sz="2000" spc="-1" strike="noStrike">
              <a:latin typeface="Ubuntu"/>
            </a:endParaRPr>
          </a:p>
          <a:p>
            <a:pPr algn="just">
              <a:spcBef>
                <a:spcPts val="1191"/>
              </a:spcBef>
              <a:spcAft>
                <a:spcPts val="992"/>
              </a:spcAft>
              <a:buNone/>
            </a:pPr>
            <a:r>
              <a:rPr b="0" lang="en-US" sz="2000" spc="-1" strike="noStrike">
                <a:latin typeface="Ubuntu"/>
              </a:rPr>
              <a:t>В большинстве случаев, сервер генерирует ключи доступа по запросу пользователей, которые далее сохраняют эти ключи в клиентских приложениях. При создании ключа также возможно ограничить срок действия и уровень доступа, который получит клиентское приложение при аутентификации с помощью этого ключа.</a:t>
            </a:r>
            <a:endParaRPr b="0" lang="en-US" sz="2000" spc="-1" strike="noStrike">
              <a:latin typeface="Ubuntu"/>
            </a:endParaRPr>
          </a:p>
          <a:p>
            <a:pPr algn="just">
              <a:spcBef>
                <a:spcPts val="1191"/>
              </a:spcBef>
              <a:spcAft>
                <a:spcPts val="992"/>
              </a:spcAft>
              <a:buNone/>
            </a:pPr>
            <a:r>
              <a:rPr b="0" lang="en-US" sz="2000" spc="-1" strike="noStrike">
                <a:latin typeface="Ubuntu"/>
              </a:rPr>
              <a:t>Хороший пример применения аутентификации по ключу — облако Amazon Web Services. Предположим, у пользователя есть веб-приложение, позволяющее загружать и просматривать фотографии, и он хочет использовать сервис Amazon S3 для хранения файлов. В таком случае, пользователь через консоль AWS может создать ключ, имеющий ограниченный доступ к облаку: только чтение/запись его файлов в Amazon S3. Этот ключ в результате можно применить для аутентификации веб-приложения в облаке AWS.</a:t>
            </a: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71" name="Рисунок 29" descr=""/>
          <p:cNvPicPr/>
          <p:nvPr/>
        </p:nvPicPr>
        <p:blipFill>
          <a:blip r:embed="rId1"/>
          <a:stretch/>
        </p:blipFill>
        <p:spPr>
          <a:xfrm>
            <a:off x="11125080" y="83520"/>
            <a:ext cx="998280" cy="1057680"/>
          </a:xfrm>
          <a:prstGeom prst="rect">
            <a:avLst/>
          </a:prstGeom>
          <a:ln w="0">
            <a:noFill/>
          </a:ln>
        </p:spPr>
      </p:pic>
      <p:sp>
        <p:nvSpPr>
          <p:cNvPr id="172" name="Прямая соединительная линия 2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73" name="PlaceHolder 23"/>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74" name=""/>
          <p:cNvSpPr txBox="1"/>
          <p:nvPr/>
        </p:nvSpPr>
        <p:spPr>
          <a:xfrm>
            <a:off x="228600" y="685800"/>
            <a:ext cx="10972800" cy="6070680"/>
          </a:xfrm>
          <a:prstGeom prst="rect">
            <a:avLst/>
          </a:prstGeom>
          <a:noFill/>
          <a:ln w="0">
            <a:noFill/>
          </a:ln>
        </p:spPr>
        <p:txBody>
          <a:bodyPr lIns="90000" rIns="90000" tIns="45000" bIns="45000" anchor="t">
            <a:noAutofit/>
          </a:bodyPr>
          <a:p>
            <a:pPr algn="just">
              <a:spcBef>
                <a:spcPts val="1191"/>
              </a:spcBef>
              <a:spcAft>
                <a:spcPts val="992"/>
              </a:spcAft>
              <a:buNone/>
            </a:pPr>
            <a:r>
              <a:rPr b="0" lang="en-US" sz="2000" spc="-1" strike="noStrike">
                <a:latin typeface="Ubuntu"/>
              </a:rPr>
              <a:t>Использование ключей позволяет избежать передачи пароля пользователя сторонним приложениям (в примере выше пользователь сохранил в веб-приложении не свой пароль, а ключ доступа). Ключи обладают значительно большей энтропией по сравнению с паролями, поэтому их практически невозможно подобрать. Кроме того, если ключ был раскрыт, это не приводит к компрометации основной учетной записи пользователя — достаточно лишь аннулировать этот ключ и создать новый.</a:t>
            </a:r>
            <a:endParaRPr b="0" lang="en-US" sz="2000" spc="-1" strike="noStrike">
              <a:latin typeface="Ubuntu"/>
            </a:endParaRPr>
          </a:p>
          <a:p>
            <a:pPr algn="just">
              <a:spcBef>
                <a:spcPts val="1191"/>
              </a:spcBef>
              <a:spcAft>
                <a:spcPts val="992"/>
              </a:spcAft>
              <a:buNone/>
            </a:pPr>
            <a:r>
              <a:rPr b="0" lang="en-US" sz="2000" spc="-1" strike="noStrike">
                <a:latin typeface="Ubuntu"/>
              </a:rPr>
              <a:t>С технической точки зрения, здесь не существует единого протокола: ключи могут передаваться в разных частях HTTP-запроса: URL query, request body или HTTP header. Как и в случае аутентификации по паролю, наиболее оптимальный вариант — использование HTTP header. В некоторых случаях используют HTTP-схему Bearer для передачи токена в заголовке (Authorization: Bearer [token]). Чтобы избежать перехвата ключей, соединение с сервером должно быть обязательно защищено протоколом SSL/TLS.</a:t>
            </a:r>
            <a:endParaRPr b="0" lang="en-US" sz="2000" spc="-1" strike="noStrike">
              <a:latin typeface="Ubuntu"/>
            </a:endParaRPr>
          </a:p>
          <a:p>
            <a:pPr algn="just">
              <a:spcBef>
                <a:spcPts val="1191"/>
              </a:spcBef>
              <a:spcAft>
                <a:spcPts val="992"/>
              </a:spcAft>
              <a:buNone/>
            </a:pPr>
            <a:endParaRPr b="0" lang="en-US" sz="2000" spc="-1" strike="noStrike">
              <a:latin typeface="Ubuntu"/>
            </a:endParaRPr>
          </a:p>
          <a:p>
            <a:pPr algn="just">
              <a:spcBef>
                <a:spcPts val="1191"/>
              </a:spcBef>
              <a:spcAft>
                <a:spcPts val="992"/>
              </a:spcAft>
              <a:buNone/>
            </a:pPr>
            <a:endParaRPr b="0" lang="en-US" sz="2000" spc="-1" strike="noStrike">
              <a:latin typeface="Ubuntu"/>
            </a:endParaRPr>
          </a:p>
        </p:txBody>
      </p:sp>
      <p:pic>
        <p:nvPicPr>
          <p:cNvPr id="175" name="" descr=""/>
          <p:cNvPicPr/>
          <p:nvPr/>
        </p:nvPicPr>
        <p:blipFill>
          <a:blip r:embed="rId2"/>
          <a:stretch/>
        </p:blipFill>
        <p:spPr>
          <a:xfrm>
            <a:off x="1600200" y="4572000"/>
            <a:ext cx="9348840" cy="1960920"/>
          </a:xfrm>
          <a:prstGeom prst="rect">
            <a:avLst/>
          </a:prstGeom>
          <a:ln w="0">
            <a:noFill/>
          </a:ln>
        </p:spPr>
      </p:pic>
      <p:sp>
        <p:nvSpPr>
          <p:cNvPr id="176" name=""/>
          <p:cNvSpPr/>
          <p:nvPr/>
        </p:nvSpPr>
        <p:spPr>
          <a:xfrm>
            <a:off x="914400" y="6400800"/>
            <a:ext cx="10515600" cy="376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Ubuntu"/>
              </a:rPr>
              <a:t>Рис. 4. Пример аутентификации по ключу доступа, переданного в </a:t>
            </a:r>
            <a:r>
              <a:rPr b="0" lang="en-US" sz="2000" spc="-1" strike="noStrike">
                <a:latin typeface="Ubuntu"/>
              </a:rPr>
              <a:t>HTTP заголовке.</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304920" y="57240"/>
            <a:ext cx="6095520" cy="474480"/>
          </a:xfrm>
          <a:prstGeom prst="rect">
            <a:avLst/>
          </a:prstGeom>
          <a:noFill/>
          <a:ln w="0">
            <a:noFill/>
          </a:ln>
        </p:spPr>
        <p:txBody>
          <a:bodyPr lIns="0" rIns="0" tIns="0" bIns="0" anchor="t">
            <a:noAutofit/>
          </a:bodyPr>
          <a:p>
            <a:pPr>
              <a:lnSpc>
                <a:spcPct val="100000"/>
              </a:lnSpc>
              <a:buNone/>
            </a:pPr>
            <a:r>
              <a:rPr b="0" lang="ru-RU" sz="3200" spc="-1" strike="noStrike">
                <a:solidFill>
                  <a:srgbClr val="2369b0"/>
                </a:solidFill>
                <a:latin typeface="Times New Roman"/>
              </a:rPr>
              <a:t>Аутентификация и идентификация</a:t>
            </a:r>
            <a:endParaRPr b="0" lang="en-US" sz="3200" spc="-1" strike="noStrike">
              <a:latin typeface="Arial"/>
            </a:endParaRPr>
          </a:p>
        </p:txBody>
      </p:sp>
      <p:pic>
        <p:nvPicPr>
          <p:cNvPr id="58" name="Рисунок 1" descr=""/>
          <p:cNvPicPr/>
          <p:nvPr/>
        </p:nvPicPr>
        <p:blipFill>
          <a:blip r:embed="rId1"/>
          <a:stretch/>
        </p:blipFill>
        <p:spPr>
          <a:xfrm>
            <a:off x="11125080" y="83520"/>
            <a:ext cx="998280" cy="1057680"/>
          </a:xfrm>
          <a:prstGeom prst="rect">
            <a:avLst/>
          </a:prstGeom>
          <a:ln w="0">
            <a:noFill/>
          </a:ln>
        </p:spPr>
      </p:pic>
      <p:sp>
        <p:nvSpPr>
          <p:cNvPr id="59" name="Прямая соединительная линия 1"/>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60" name="" descr=""/>
          <p:cNvPicPr/>
          <p:nvPr/>
        </p:nvPicPr>
        <p:blipFill>
          <a:blip r:embed="rId2"/>
          <a:stretch/>
        </p:blipFill>
        <p:spPr>
          <a:xfrm>
            <a:off x="3200400" y="2057400"/>
            <a:ext cx="4857120" cy="2761560"/>
          </a:xfrm>
          <a:prstGeom prst="rect">
            <a:avLst/>
          </a:prstGeom>
          <a:ln w="0">
            <a:noFill/>
          </a:ln>
        </p:spPr>
      </p:pic>
      <p:sp>
        <p:nvSpPr>
          <p:cNvPr id="61" name=""/>
          <p:cNvSpPr/>
          <p:nvPr/>
        </p:nvSpPr>
        <p:spPr>
          <a:xfrm>
            <a:off x="228600" y="5029200"/>
            <a:ext cx="11201040" cy="15854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2400" spc="-21" strike="noStrike">
                <a:latin typeface="Ubuntu"/>
                <a:ea typeface="Noto Sans CJK SC"/>
              </a:rPr>
              <a:t>Если</a:t>
            </a:r>
            <a:r>
              <a:rPr b="0" lang="en-US" sz="2400" spc="-15" strike="noStrike">
                <a:latin typeface="Ubuntu"/>
                <a:ea typeface="Noto Sans CJK SC"/>
              </a:rPr>
              <a:t> </a:t>
            </a:r>
            <a:r>
              <a:rPr b="0" lang="en-US" sz="2400" spc="-12" strike="noStrike">
                <a:latin typeface="Ubuntu"/>
                <a:ea typeface="Noto Sans CJK SC"/>
              </a:rPr>
              <a:t>вкратце,</a:t>
            </a:r>
            <a:r>
              <a:rPr b="0" lang="en-US" sz="2400" spc="-7" strike="noStrike">
                <a:latin typeface="Ubuntu"/>
                <a:ea typeface="Noto Sans CJK SC"/>
              </a:rPr>
              <a:t> </a:t>
            </a:r>
            <a:r>
              <a:rPr b="0" lang="en-US" sz="2400" spc="-26" strike="noStrike">
                <a:latin typeface="Ubuntu"/>
                <a:ea typeface="Noto Sans CJK SC"/>
              </a:rPr>
              <a:t>то</a:t>
            </a:r>
            <a:r>
              <a:rPr b="0" lang="en-US" sz="2400" spc="-21" strike="noStrike">
                <a:latin typeface="Ubuntu"/>
                <a:ea typeface="Noto Sans CJK SC"/>
              </a:rPr>
              <a:t> </a:t>
            </a:r>
            <a:r>
              <a:rPr b="1" lang="en-US" sz="2400" spc="-12" strike="noStrike">
                <a:latin typeface="Ubuntu"/>
                <a:ea typeface="Noto Sans CJK SC"/>
              </a:rPr>
              <a:t>идентификация</a:t>
            </a:r>
            <a:r>
              <a:rPr b="1" lang="en-US" sz="2400" spc="-7" strike="noStrike">
                <a:latin typeface="Ubuntu"/>
                <a:ea typeface="Noto Sans CJK SC"/>
              </a:rPr>
              <a:t> </a:t>
            </a:r>
            <a:r>
              <a:rPr b="0" lang="en-US" sz="2400" spc="-21" strike="noStrike">
                <a:latin typeface="Ubuntu"/>
                <a:ea typeface="Noto Sans CJK SC"/>
              </a:rPr>
              <a:t>делает </a:t>
            </a:r>
            <a:r>
              <a:rPr b="0" lang="en-US" sz="2400" spc="-15" strike="noStrike">
                <a:latin typeface="Ubuntu"/>
                <a:ea typeface="Noto Sans CJK SC"/>
              </a:rPr>
              <a:t> предположение</a:t>
            </a:r>
            <a:r>
              <a:rPr b="0" lang="en-US" sz="2400" spc="55" strike="noStrike">
                <a:latin typeface="Ubuntu"/>
                <a:ea typeface="Noto Sans CJK SC"/>
              </a:rPr>
              <a:t> </a:t>
            </a:r>
            <a:r>
              <a:rPr b="0" lang="en-US" sz="2400" spc="-7" strike="noStrike">
                <a:latin typeface="Ubuntu"/>
                <a:ea typeface="Noto Sans CJK SC"/>
              </a:rPr>
              <a:t>о</a:t>
            </a:r>
            <a:r>
              <a:rPr b="0" lang="en-US" sz="2400" spc="46" strike="noStrike">
                <a:latin typeface="Ubuntu"/>
                <a:ea typeface="Noto Sans CJK SC"/>
              </a:rPr>
              <a:t> </a:t>
            </a:r>
            <a:r>
              <a:rPr b="0" lang="en-US" sz="2400" spc="-15" strike="noStrike">
                <a:latin typeface="Ubuntu"/>
                <a:ea typeface="Noto Sans CJK SC"/>
              </a:rPr>
              <a:t>том,</a:t>
            </a:r>
            <a:r>
              <a:rPr b="0" lang="en-US" sz="2400" spc="55" strike="noStrike">
                <a:latin typeface="Ubuntu"/>
                <a:ea typeface="Noto Sans CJK SC"/>
              </a:rPr>
              <a:t> </a:t>
            </a:r>
            <a:r>
              <a:rPr b="0" lang="en-US" sz="2400" spc="-12" strike="noStrike">
                <a:latin typeface="Ubuntu"/>
                <a:ea typeface="Noto Sans CJK SC"/>
              </a:rPr>
              <a:t>чем</a:t>
            </a:r>
            <a:r>
              <a:rPr b="0" lang="en-US" sz="2400" spc="55" strike="noStrike">
                <a:latin typeface="Ubuntu"/>
                <a:ea typeface="Noto Sans CJK SC"/>
              </a:rPr>
              <a:t> </a:t>
            </a:r>
            <a:r>
              <a:rPr b="0" lang="en-US" sz="2400" spc="-7" strike="noStrike">
                <a:latin typeface="Ubuntu"/>
                <a:ea typeface="Noto Sans CJK SC"/>
              </a:rPr>
              <a:t>или</a:t>
            </a:r>
            <a:r>
              <a:rPr b="0" lang="en-US" sz="2400" spc="41" strike="noStrike">
                <a:latin typeface="Ubuntu"/>
                <a:ea typeface="Noto Sans CJK SC"/>
              </a:rPr>
              <a:t> </a:t>
            </a:r>
            <a:r>
              <a:rPr b="0" lang="en-US" sz="2400" spc="-26" strike="noStrike">
                <a:latin typeface="Ubuntu"/>
                <a:ea typeface="Noto Sans CJK SC"/>
              </a:rPr>
              <a:t>кем</a:t>
            </a:r>
            <a:r>
              <a:rPr b="0" lang="en-US" sz="2400" spc="69" strike="noStrike">
                <a:latin typeface="Ubuntu"/>
                <a:ea typeface="Noto Sans CJK SC"/>
              </a:rPr>
              <a:t> </a:t>
            </a:r>
            <a:r>
              <a:rPr b="0" lang="en-US" sz="2400" spc="-15" strike="noStrike">
                <a:latin typeface="Ubuntu"/>
                <a:ea typeface="Noto Sans CJK SC"/>
              </a:rPr>
              <a:t>является</a:t>
            </a:r>
            <a:r>
              <a:rPr b="0" lang="en-US" sz="2400" spc="60" strike="noStrike">
                <a:latin typeface="Ubuntu"/>
                <a:ea typeface="Noto Sans CJK SC"/>
              </a:rPr>
              <a:t> </a:t>
            </a:r>
            <a:r>
              <a:rPr b="0" lang="en-US" sz="2400" spc="-21" strike="noStrike">
                <a:latin typeface="Ubuntu"/>
                <a:ea typeface="Noto Sans CJK SC"/>
              </a:rPr>
              <a:t>что-то </a:t>
            </a:r>
            <a:r>
              <a:rPr b="0" lang="en-US" sz="2400" spc="-7" strike="noStrike">
                <a:latin typeface="Ubuntu"/>
                <a:ea typeface="Noto Sans CJK SC"/>
              </a:rPr>
              <a:t>или</a:t>
            </a:r>
            <a:r>
              <a:rPr b="0" lang="en-US" sz="2400" spc="-7" strike="noStrike">
                <a:latin typeface="Ubuntu"/>
                <a:ea typeface="Noto Sans CJK SC"/>
              </a:rPr>
              <a:t>	</a:t>
            </a:r>
            <a:r>
              <a:rPr b="0" lang="en-US" sz="2400" spc="-15" strike="noStrike">
                <a:latin typeface="Ubuntu"/>
                <a:ea typeface="Noto Sans CJK SC"/>
              </a:rPr>
              <a:t>кто-то, </a:t>
            </a:r>
            <a:r>
              <a:rPr b="0" lang="en-US" sz="2400" spc="-7" strike="noStrike">
                <a:latin typeface="Ubuntu"/>
                <a:ea typeface="Noto Sans CJK SC"/>
              </a:rPr>
              <a:t>а </a:t>
            </a:r>
            <a:r>
              <a:rPr b="1" lang="en-US" sz="2400" spc="-12" strike="noStrike">
                <a:latin typeface="Ubuntu"/>
                <a:ea typeface="Noto Sans CJK SC"/>
              </a:rPr>
              <a:t>аутентификация </a:t>
            </a:r>
            <a:r>
              <a:rPr b="0" lang="en-US" sz="2400" spc="-12" strike="noStrike">
                <a:latin typeface="Ubuntu"/>
                <a:ea typeface="Noto Sans CJK SC"/>
              </a:rPr>
              <a:t>позволяет понять</a:t>
            </a:r>
            <a:r>
              <a:rPr b="1" lang="en-US" sz="2400" spc="-12" strike="noStrike">
                <a:latin typeface="Ubuntu"/>
                <a:ea typeface="Noto Sans CJK SC"/>
              </a:rPr>
              <a:t>  </a:t>
            </a:r>
            <a:r>
              <a:rPr b="0" lang="en-US" sz="2400" spc="-7" strike="noStrike">
                <a:latin typeface="Ubuntu"/>
                <a:ea typeface="Noto Sans CJK SC"/>
              </a:rPr>
              <a:t>истинно ли </a:t>
            </a:r>
            <a:r>
              <a:rPr b="0" lang="en-US" sz="2400" spc="-32" strike="noStrike">
                <a:latin typeface="Ubuntu"/>
                <a:ea typeface="Noto Sans CJK SC"/>
              </a:rPr>
              <a:t>это</a:t>
            </a:r>
            <a:r>
              <a:rPr b="0" lang="en-US" sz="2400" spc="565" strike="noStrike">
                <a:latin typeface="Ubuntu"/>
                <a:ea typeface="Noto Sans CJK SC"/>
              </a:rPr>
              <a:t> </a:t>
            </a:r>
            <a:r>
              <a:rPr b="0" lang="en-US" sz="2400" spc="-12" strike="noStrike">
                <a:latin typeface="Ubuntu"/>
                <a:ea typeface="Noto Sans CJK SC"/>
              </a:rPr>
              <a:t>утверждение. </a:t>
            </a:r>
            <a:r>
              <a:rPr b="0" lang="en-US" sz="2400" spc="-7" strike="noStrike">
                <a:latin typeface="Ubuntu"/>
                <a:ea typeface="Noto Sans CJK SC"/>
              </a:rPr>
              <a:t>Эти </a:t>
            </a:r>
            <a:r>
              <a:rPr b="0" lang="en-US" sz="2400" spc="-12" strike="noStrike">
                <a:latin typeface="Ubuntu"/>
                <a:ea typeface="Noto Sans CJK SC"/>
              </a:rPr>
              <a:t>процессы возникают </a:t>
            </a:r>
            <a:r>
              <a:rPr b="0" lang="en-US" sz="2400" spc="-7" strike="noStrike">
                <a:latin typeface="Ubuntu"/>
                <a:ea typeface="Noto Sans CJK SC"/>
              </a:rPr>
              <a:t> в</a:t>
            </a:r>
            <a:r>
              <a:rPr b="0" lang="en-US" sz="2400" spc="-1" strike="noStrike">
                <a:latin typeface="Ubuntu"/>
                <a:ea typeface="Noto Sans CJK SC"/>
              </a:rPr>
              <a:t> </a:t>
            </a:r>
            <a:r>
              <a:rPr b="0" lang="en-US" sz="2400" spc="-7" strike="noStrike">
                <a:latin typeface="Ubuntu"/>
                <a:ea typeface="Noto Sans CJK SC"/>
              </a:rPr>
              <a:t>жизни</a:t>
            </a:r>
            <a:r>
              <a:rPr b="0" lang="en-US" sz="2400" spc="-1" strike="noStrike">
                <a:latin typeface="Ubuntu"/>
                <a:ea typeface="Noto Sans CJK SC"/>
              </a:rPr>
              <a:t> </a:t>
            </a:r>
            <a:r>
              <a:rPr b="0" lang="en-US" sz="2400" spc="-7" strike="noStrike">
                <a:latin typeface="Ubuntu"/>
                <a:ea typeface="Noto Sans CJK SC"/>
              </a:rPr>
              <a:t>постоянно</a:t>
            </a:r>
            <a:r>
              <a:rPr b="0" lang="en-US" sz="2400" spc="-1" strike="noStrike">
                <a:latin typeface="Ubuntu"/>
                <a:ea typeface="Noto Sans CJK SC"/>
              </a:rPr>
              <a:t> </a:t>
            </a:r>
            <a:r>
              <a:rPr b="0" lang="en-US" sz="2400" spc="-7" strike="noStrike">
                <a:latin typeface="Ubuntu"/>
                <a:ea typeface="Noto Sans CJK SC"/>
              </a:rPr>
              <a:t>и</a:t>
            </a:r>
            <a:r>
              <a:rPr b="0" lang="en-US" sz="2400" spc="-1" strike="noStrike">
                <a:latin typeface="Ubuntu"/>
                <a:ea typeface="Noto Sans CJK SC"/>
              </a:rPr>
              <a:t> </a:t>
            </a:r>
            <a:r>
              <a:rPr b="0" lang="en-US" sz="2400" spc="-12" strike="noStrike">
                <a:latin typeface="Ubuntu"/>
                <a:ea typeface="Noto Sans CJK SC"/>
              </a:rPr>
              <a:t>проявляются</a:t>
            </a:r>
            <a:r>
              <a:rPr b="0" lang="en-US" sz="2400" spc="610" strike="noStrike">
                <a:latin typeface="Ubuntu"/>
                <a:ea typeface="Noto Sans CJK SC"/>
              </a:rPr>
              <a:t> </a:t>
            </a:r>
            <a:r>
              <a:rPr b="0" lang="en-US" sz="2400" spc="-7" strike="noStrike">
                <a:latin typeface="Ubuntu"/>
                <a:ea typeface="Noto Sans CJK SC"/>
              </a:rPr>
              <a:t>разными </a:t>
            </a:r>
            <a:r>
              <a:rPr b="0" lang="en-US" sz="2400" spc="-1" strike="noStrike">
                <a:latin typeface="Ubuntu"/>
                <a:ea typeface="Noto Sans CJK SC"/>
              </a:rPr>
              <a:t> </a:t>
            </a:r>
            <a:r>
              <a:rPr b="0" lang="en-US" sz="2400" spc="-7" strike="noStrike">
                <a:latin typeface="Ubuntu"/>
                <a:ea typeface="Noto Sans CJK SC"/>
              </a:rPr>
              <a:t>способами.</a:t>
            </a:r>
            <a:endParaRPr b="0" lang="en-US" sz="2400" spc="-1" strike="noStrike">
              <a:latin typeface="Arial"/>
            </a:endParaRPr>
          </a:p>
        </p:txBody>
      </p:sp>
      <p:sp>
        <p:nvSpPr>
          <p:cNvPr id="62" name=""/>
          <p:cNvSpPr/>
          <p:nvPr/>
        </p:nvSpPr>
        <p:spPr>
          <a:xfrm>
            <a:off x="228600" y="714240"/>
            <a:ext cx="10972440" cy="11142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2400" spc="-1" strike="noStrike">
                <a:latin typeface="Ubuntu"/>
              </a:rPr>
              <a:t>При разработке любых мер безопасности, будь то конкретные механизмы или целые инфраструктуры, во главу угла ставятся идентификация и аутентификация.</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77" name="Рисунок 30" descr=""/>
          <p:cNvPicPr/>
          <p:nvPr/>
        </p:nvPicPr>
        <p:blipFill>
          <a:blip r:embed="rId1"/>
          <a:stretch/>
        </p:blipFill>
        <p:spPr>
          <a:xfrm>
            <a:off x="11125080" y="83520"/>
            <a:ext cx="998280" cy="1057680"/>
          </a:xfrm>
          <a:prstGeom prst="rect">
            <a:avLst/>
          </a:prstGeom>
          <a:ln w="0">
            <a:noFill/>
          </a:ln>
        </p:spPr>
      </p:pic>
      <p:sp>
        <p:nvSpPr>
          <p:cNvPr id="178" name="Прямая соединительная линия 30"/>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79" name="PlaceHolder 24"/>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80" name=""/>
          <p:cNvSpPr txBox="1"/>
          <p:nvPr/>
        </p:nvSpPr>
        <p:spPr>
          <a:xfrm>
            <a:off x="228600" y="762840"/>
            <a:ext cx="10972800" cy="4647240"/>
          </a:xfrm>
          <a:prstGeom prst="rect">
            <a:avLst/>
          </a:prstGeom>
          <a:noFill/>
          <a:ln w="0">
            <a:noFill/>
          </a:ln>
        </p:spPr>
        <p:txBody>
          <a:bodyPr lIns="90000" rIns="90000" tIns="45000" bIns="45000" anchor="t">
            <a:noAutofit/>
          </a:bodyPr>
          <a:p>
            <a:r>
              <a:rPr b="1" lang="en-US" sz="2000" spc="-1" strike="noStrike">
                <a:latin typeface="Ubuntu"/>
              </a:rPr>
              <a:t>Аутентификация по токенам</a:t>
            </a:r>
            <a:endParaRPr b="0" lang="en-US" sz="2000" spc="-1" strike="noStrike">
              <a:latin typeface="Ubuntu"/>
            </a:endParaRPr>
          </a:p>
          <a:p>
            <a:pPr algn="just">
              <a:spcBef>
                <a:spcPts val="1191"/>
              </a:spcBef>
              <a:spcAft>
                <a:spcPts val="992"/>
              </a:spcAft>
              <a:buNone/>
            </a:pPr>
            <a:r>
              <a:rPr b="0" lang="en-US" sz="2000" spc="-1" strike="noStrike">
                <a:latin typeface="Ubuntu"/>
              </a:rPr>
              <a:t>Такой способ аутентификации чаще всего применяется при построении распределенных систем Single Sign-On (SSO), где одно приложение (service provider или relying party) делегирует функцию аутентификации пользователей другому приложению (identity provider или authentication service). Типичный пример этого способа — вход в приложение через учетную запись в социальных сетях. Здесь социальные сети являются сервисами аутентификации, а приложение доверяет функцию аутентификации пользователей социальным сетям.</a:t>
            </a:r>
            <a:endParaRPr b="0" lang="en-US" sz="2000" spc="-1" strike="noStrike">
              <a:latin typeface="Ubuntu"/>
            </a:endParaRPr>
          </a:p>
          <a:p>
            <a:pPr algn="just">
              <a:spcBef>
                <a:spcPts val="1191"/>
              </a:spcBef>
              <a:spcAft>
                <a:spcPts val="992"/>
              </a:spcAft>
              <a:buNone/>
            </a:pPr>
            <a:r>
              <a:rPr b="0" lang="en-US" sz="2000" spc="-1" strike="noStrike">
                <a:latin typeface="Ubuntu"/>
              </a:rPr>
              <a:t>Реализация этого способа заключается в том, что identity provider (IP) предоставляет достоверные сведения о пользователе в виде токена, а service provider (SP) приложение использует этот токен для идентификации, аутентификации и авторизации пользователя.</a:t>
            </a:r>
            <a:endParaRPr b="0" lang="en-US" sz="2000" spc="-1" strike="noStrike">
              <a:latin typeface="Ubuntu"/>
            </a:endParaRPr>
          </a:p>
          <a:p>
            <a:pPr algn="just">
              <a:spcBef>
                <a:spcPts val="1191"/>
              </a:spcBef>
              <a:spcAft>
                <a:spcPts val="992"/>
              </a:spcAft>
              <a:buNone/>
            </a:pPr>
            <a:r>
              <a:rPr b="0" lang="en-US" sz="2000" spc="-1" strike="noStrike">
                <a:latin typeface="Ubuntu"/>
              </a:rPr>
              <a:t>На общем уровне, весь процесс выглядит следующим образом:</a:t>
            </a: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81" name="Рисунок 31" descr=""/>
          <p:cNvPicPr/>
          <p:nvPr/>
        </p:nvPicPr>
        <p:blipFill>
          <a:blip r:embed="rId1"/>
          <a:stretch/>
        </p:blipFill>
        <p:spPr>
          <a:xfrm>
            <a:off x="11125080" y="83520"/>
            <a:ext cx="998280" cy="1057680"/>
          </a:xfrm>
          <a:prstGeom prst="rect">
            <a:avLst/>
          </a:prstGeom>
          <a:ln w="0">
            <a:noFill/>
          </a:ln>
        </p:spPr>
      </p:pic>
      <p:sp>
        <p:nvSpPr>
          <p:cNvPr id="182" name="Прямая соединительная линия 31"/>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83" name="PlaceHolder 25"/>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84" name=""/>
          <p:cNvSpPr txBox="1"/>
          <p:nvPr/>
        </p:nvSpPr>
        <p:spPr>
          <a:xfrm>
            <a:off x="239760" y="914400"/>
            <a:ext cx="10961640" cy="2937240"/>
          </a:xfrm>
          <a:prstGeom prst="rect">
            <a:avLst/>
          </a:prstGeom>
          <a:noFill/>
          <a:ln w="0">
            <a:noFill/>
          </a:ln>
        </p:spPr>
        <p:txBody>
          <a:bodyPr lIns="90000" rIns="90000" tIns="45000" bIns="45000" anchor="t">
            <a:noAutofit/>
          </a:bodyPr>
          <a:p>
            <a:pPr marL="216000" indent="-216000" algn="just">
              <a:spcBef>
                <a:spcPts val="1191"/>
              </a:spcBef>
              <a:spcAft>
                <a:spcPts val="992"/>
              </a:spcAft>
              <a:buClr>
                <a:srgbClr val="000000"/>
              </a:buClr>
              <a:buFont typeface="StarSymbol"/>
              <a:buAutoNum type="arabicPeriod"/>
            </a:pPr>
            <a:r>
              <a:rPr b="0" lang="en-US" sz="2000" spc="-1" strike="noStrike">
                <a:latin typeface="Ubuntu"/>
              </a:rPr>
              <a:t>Клиент аутентифицируется в identity provider одним из способов, специфичным для него (пароль, ключ доступа, сертификат, Kerberos, итд.).</a:t>
            </a:r>
            <a:endParaRPr b="0" lang="en-US" sz="2000" spc="-1" strike="noStrike">
              <a:latin typeface="Ubuntu"/>
            </a:endParaRPr>
          </a:p>
          <a:p>
            <a:pPr marL="216000" indent="-216000" algn="just">
              <a:spcBef>
                <a:spcPts val="1191"/>
              </a:spcBef>
              <a:spcAft>
                <a:spcPts val="992"/>
              </a:spcAft>
              <a:buClr>
                <a:srgbClr val="000000"/>
              </a:buClr>
              <a:buFont typeface="StarSymbol"/>
              <a:buAutoNum type="arabicPeriod"/>
            </a:pPr>
            <a:r>
              <a:rPr b="0" lang="en-US" sz="2000" spc="-1" strike="noStrike">
                <a:latin typeface="Ubuntu"/>
              </a:rPr>
              <a:t>Клиент просит identity provider предоставить ему токен для конкретного SP-приложения. Identity provider генерирует токен и отправляет его клиенту.</a:t>
            </a:r>
            <a:endParaRPr b="0" lang="en-US" sz="2000" spc="-1" strike="noStrike">
              <a:latin typeface="Ubuntu"/>
            </a:endParaRPr>
          </a:p>
          <a:p>
            <a:pPr marL="216000" indent="-216000" algn="just">
              <a:spcBef>
                <a:spcPts val="1191"/>
              </a:spcBef>
              <a:spcAft>
                <a:spcPts val="992"/>
              </a:spcAft>
              <a:buClr>
                <a:srgbClr val="000000"/>
              </a:buClr>
              <a:buFont typeface="StarSymbol"/>
              <a:buAutoNum type="arabicPeriod"/>
            </a:pPr>
            <a:r>
              <a:rPr b="0" lang="en-US" sz="2000" spc="-1" strike="noStrike">
                <a:latin typeface="Ubuntu"/>
              </a:rPr>
              <a:t>Клиент аутентифицируется в SP-приложении при помощи этого токена.</a:t>
            </a:r>
            <a:endParaRPr b="0" lang="en-US" sz="2000" spc="-1" strike="noStrike">
              <a:latin typeface="Ubuntu"/>
            </a:endParaRPr>
          </a:p>
        </p:txBody>
      </p:sp>
      <p:pic>
        <p:nvPicPr>
          <p:cNvPr id="185" name="" descr=""/>
          <p:cNvPicPr/>
          <p:nvPr/>
        </p:nvPicPr>
        <p:blipFill>
          <a:blip r:embed="rId2"/>
          <a:stretch/>
        </p:blipFill>
        <p:spPr>
          <a:xfrm>
            <a:off x="3200400" y="3200400"/>
            <a:ext cx="5979960" cy="2945520"/>
          </a:xfrm>
          <a:prstGeom prst="rect">
            <a:avLst/>
          </a:prstGeom>
          <a:ln w="0">
            <a:noFill/>
          </a:ln>
        </p:spPr>
      </p:pic>
      <p:sp>
        <p:nvSpPr>
          <p:cNvPr id="186" name=""/>
          <p:cNvSpPr/>
          <p:nvPr/>
        </p:nvSpPr>
        <p:spPr>
          <a:xfrm>
            <a:off x="914400" y="6023880"/>
            <a:ext cx="10515600" cy="605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000" spc="-1" strike="noStrike">
                <a:latin typeface="Ubuntu"/>
              </a:rPr>
              <a:t>Рис. 5. Пример аутентификации «активного» клиента при помощи токена, переданного посредством Bearer схемы.</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87" name="Рисунок 32" descr=""/>
          <p:cNvPicPr/>
          <p:nvPr/>
        </p:nvPicPr>
        <p:blipFill>
          <a:blip r:embed="rId1"/>
          <a:stretch/>
        </p:blipFill>
        <p:spPr>
          <a:xfrm>
            <a:off x="11125080" y="83520"/>
            <a:ext cx="998280" cy="1057680"/>
          </a:xfrm>
          <a:prstGeom prst="rect">
            <a:avLst/>
          </a:prstGeom>
          <a:ln w="0">
            <a:noFill/>
          </a:ln>
        </p:spPr>
      </p:pic>
      <p:sp>
        <p:nvSpPr>
          <p:cNvPr id="188" name="Прямая соединительная линия 3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89" name="PlaceHolder 26"/>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90" name=""/>
          <p:cNvSpPr txBox="1"/>
          <p:nvPr/>
        </p:nvSpPr>
        <p:spPr>
          <a:xfrm>
            <a:off x="239760" y="914400"/>
            <a:ext cx="10961640" cy="2937240"/>
          </a:xfrm>
          <a:prstGeom prst="rect">
            <a:avLst/>
          </a:prstGeom>
          <a:noFill/>
          <a:ln w="0">
            <a:noFill/>
          </a:ln>
        </p:spPr>
        <p:txBody>
          <a:bodyPr lIns="90000" rIns="90000" tIns="45000" bIns="45000" anchor="t">
            <a:noAutofit/>
          </a:bodyPr>
          <a:p>
            <a:pPr marL="216000" indent="-216000" algn="just">
              <a:spcBef>
                <a:spcPts val="1191"/>
              </a:spcBef>
              <a:spcAft>
                <a:spcPts val="992"/>
              </a:spcAft>
              <a:buClr>
                <a:srgbClr val="000000"/>
              </a:buClr>
              <a:buFont typeface="StarSymbol"/>
              <a:buAutoNum type="arabicPeriod"/>
            </a:pPr>
            <a:r>
              <a:rPr b="0" lang="en-US" sz="2000" spc="-1" strike="noStrike">
                <a:latin typeface="Ubuntu"/>
              </a:rPr>
              <a:t>Процесс, описанный выше, отражает механизм аутентификации активного клиента, </a:t>
            </a:r>
            <a:br>
              <a:rPr sz="2000"/>
            </a:br>
            <a:r>
              <a:rPr b="0" lang="en-US" sz="2000" spc="-1" strike="noStrike">
                <a:latin typeface="Ubuntu"/>
              </a:rPr>
              <a:t>т. е. такого, который может выполнять запрограммированную последовательность действий (например, iOS/Android приложения). Браузер же — пассивный клиент в том смысле, что он только может отображать страницы, запрошенные пользователем.</a:t>
            </a:r>
            <a:endParaRPr b="0" lang="en-US" sz="2000" spc="-1" strike="noStrike">
              <a:latin typeface="Ubuntu"/>
            </a:endParaRPr>
          </a:p>
          <a:p>
            <a:pPr marL="216000" indent="-216000" algn="just">
              <a:spcBef>
                <a:spcPts val="1191"/>
              </a:spcBef>
              <a:spcAft>
                <a:spcPts val="992"/>
              </a:spcAft>
              <a:buClr>
                <a:srgbClr val="000000"/>
              </a:buClr>
              <a:buFont typeface="StarSymbol"/>
              <a:buAutoNum type="arabicPeriod"/>
            </a:pPr>
            <a:r>
              <a:rPr b="0" lang="en-US" sz="2000" spc="-1" strike="noStrike">
                <a:latin typeface="Ubuntu"/>
              </a:rPr>
              <a:t>В этом случае аутентификация достигается посредством автоматического перенаправления браузера между веб-приложениями identity provider и service provider.</a:t>
            </a:r>
            <a:endParaRPr b="0" lang="en-US" sz="2000" spc="-1" strike="noStrike">
              <a:latin typeface="Ubuntu"/>
            </a:endParaRPr>
          </a:p>
        </p:txBody>
      </p:sp>
      <p:pic>
        <p:nvPicPr>
          <p:cNvPr id="191" name="" descr=""/>
          <p:cNvPicPr/>
          <p:nvPr/>
        </p:nvPicPr>
        <p:blipFill>
          <a:blip r:embed="rId2"/>
          <a:stretch/>
        </p:blipFill>
        <p:spPr>
          <a:xfrm>
            <a:off x="2249640" y="3011400"/>
            <a:ext cx="7122960" cy="3160800"/>
          </a:xfrm>
          <a:prstGeom prst="rect">
            <a:avLst/>
          </a:prstGeom>
          <a:ln w="0">
            <a:noFill/>
          </a:ln>
        </p:spPr>
      </p:pic>
      <p:sp>
        <p:nvSpPr>
          <p:cNvPr id="192" name=""/>
          <p:cNvSpPr/>
          <p:nvPr/>
        </p:nvSpPr>
        <p:spPr>
          <a:xfrm>
            <a:off x="1371600" y="6172200"/>
            <a:ext cx="8686800" cy="605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000" spc="-1" strike="noStrike">
                <a:latin typeface="Ubuntu"/>
              </a:rPr>
              <a:t>Рис. 6. Пример аутентификации «пассивного» клиента посредством перенаправления запросов.</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93" name="Рисунок 33" descr=""/>
          <p:cNvPicPr/>
          <p:nvPr/>
        </p:nvPicPr>
        <p:blipFill>
          <a:blip r:embed="rId1"/>
          <a:stretch/>
        </p:blipFill>
        <p:spPr>
          <a:xfrm>
            <a:off x="11125080" y="83520"/>
            <a:ext cx="998280" cy="1057680"/>
          </a:xfrm>
          <a:prstGeom prst="rect">
            <a:avLst/>
          </a:prstGeom>
          <a:ln w="0">
            <a:noFill/>
          </a:ln>
        </p:spPr>
      </p:pic>
      <p:sp>
        <p:nvSpPr>
          <p:cNvPr id="194" name="Прямая соединительная линия 33"/>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95" name="PlaceHolder 27"/>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Примеры аутентификации</a:t>
            </a:r>
            <a:endParaRPr b="0" lang="en-US" sz="3200" spc="-1" strike="noStrike">
              <a:latin typeface="Arial"/>
            </a:endParaRPr>
          </a:p>
        </p:txBody>
      </p:sp>
      <p:sp>
        <p:nvSpPr>
          <p:cNvPr id="196" name=""/>
          <p:cNvSpPr txBox="1"/>
          <p:nvPr/>
        </p:nvSpPr>
        <p:spPr>
          <a:xfrm>
            <a:off x="264240" y="757440"/>
            <a:ext cx="11165760" cy="6329160"/>
          </a:xfrm>
          <a:prstGeom prst="rect">
            <a:avLst/>
          </a:prstGeom>
          <a:noFill/>
          <a:ln w="0">
            <a:noFill/>
          </a:ln>
        </p:spPr>
        <p:txBody>
          <a:bodyPr lIns="90000" rIns="90000" tIns="45000" bIns="45000" anchor="t">
            <a:noAutofit/>
          </a:bodyPr>
          <a:p>
            <a:pPr algn="just">
              <a:spcBef>
                <a:spcPts val="1191"/>
              </a:spcBef>
              <a:spcAft>
                <a:spcPts val="992"/>
              </a:spcAft>
              <a:buNone/>
            </a:pPr>
            <a:r>
              <a:rPr b="0" lang="en-US" sz="1900" spc="-1" strike="noStrike">
                <a:latin typeface="Ubuntu"/>
              </a:rPr>
              <a:t>Существует несколько стандартов, в точности определяющих протокол взаимодействия между клиентами (активными и пассивными) и IP/SP-приложениями и формат поддерживаемых токенов. Среди наиболее популярных стандартов — OAuth, OpenID Connect, SAML, и WS-Federation. Некоторая информация об этих протоколах — ниже в статье.</a:t>
            </a:r>
            <a:endParaRPr b="0" lang="en-US" sz="1900" spc="-1" strike="noStrike">
              <a:latin typeface="Ubuntu"/>
            </a:endParaRPr>
          </a:p>
          <a:p>
            <a:pPr algn="just">
              <a:spcBef>
                <a:spcPts val="1191"/>
              </a:spcBef>
              <a:spcAft>
                <a:spcPts val="992"/>
              </a:spcAft>
              <a:buNone/>
            </a:pPr>
            <a:r>
              <a:rPr b="0" lang="en-US" sz="1900" spc="-1" strike="noStrike">
                <a:latin typeface="Ubuntu"/>
              </a:rPr>
              <a:t>Сам токен обычно представляет собой структуру данных, которая содержит информацию, кто сгенерировал токен, кто может быть получателем токена, срок действия, набор сведений о самом пользователе (claims). Кроме того, токен дополнительно подписывается для предотвращения несанкционированных изменений и гарантий подлинности.</a:t>
            </a:r>
            <a:endParaRPr b="0" lang="en-US" sz="1900" spc="-1" strike="noStrike">
              <a:latin typeface="Ubuntu"/>
            </a:endParaRPr>
          </a:p>
          <a:p>
            <a:pPr algn="just">
              <a:spcBef>
                <a:spcPts val="1191"/>
              </a:spcBef>
              <a:spcAft>
                <a:spcPts val="992"/>
              </a:spcAft>
              <a:buNone/>
            </a:pPr>
            <a:r>
              <a:rPr b="0" lang="en-US" sz="1900" spc="-1" strike="noStrike">
                <a:latin typeface="Ubuntu"/>
              </a:rPr>
              <a:t>При аутентификации с помощью токена SP-приложение должно выполнить следующие проверки:</a:t>
            </a:r>
            <a:endParaRPr b="0" lang="en-US" sz="1900" spc="-1" strike="noStrike">
              <a:latin typeface="Ubuntu"/>
            </a:endParaRPr>
          </a:p>
          <a:p>
            <a:pPr marL="216000" indent="-216000" algn="just">
              <a:spcBef>
                <a:spcPts val="1191"/>
              </a:spcBef>
              <a:spcAft>
                <a:spcPts val="992"/>
              </a:spcAft>
              <a:buClr>
                <a:srgbClr val="000000"/>
              </a:buClr>
              <a:buFont typeface="StarSymbol"/>
              <a:buAutoNum type="arabicPeriod"/>
            </a:pPr>
            <a:r>
              <a:rPr b="0" lang="en-US" sz="1900" spc="-1" strike="noStrike">
                <a:latin typeface="Ubuntu"/>
              </a:rPr>
              <a:t>Токен был выдан доверенным identity provider приложением (проверка поля issuer).</a:t>
            </a:r>
            <a:endParaRPr b="0" lang="en-US" sz="1900" spc="-1" strike="noStrike">
              <a:latin typeface="Ubuntu"/>
            </a:endParaRPr>
          </a:p>
          <a:p>
            <a:pPr marL="216000" indent="-216000" algn="just">
              <a:spcBef>
                <a:spcPts val="1191"/>
              </a:spcBef>
              <a:spcAft>
                <a:spcPts val="992"/>
              </a:spcAft>
              <a:buClr>
                <a:srgbClr val="000000"/>
              </a:buClr>
              <a:buFont typeface="StarSymbol"/>
              <a:buAutoNum type="arabicPeriod"/>
            </a:pPr>
            <a:r>
              <a:rPr b="0" lang="en-US" sz="1900" spc="-1" strike="noStrike">
                <a:latin typeface="Ubuntu"/>
              </a:rPr>
              <a:t>Токен предназначается текущему SP-приложению (проверка поля audience).</a:t>
            </a:r>
            <a:endParaRPr b="0" lang="en-US" sz="1900" spc="-1" strike="noStrike">
              <a:latin typeface="Ubuntu"/>
            </a:endParaRPr>
          </a:p>
          <a:p>
            <a:pPr marL="216000" indent="-216000" algn="just">
              <a:spcBef>
                <a:spcPts val="1191"/>
              </a:spcBef>
              <a:spcAft>
                <a:spcPts val="992"/>
              </a:spcAft>
              <a:buClr>
                <a:srgbClr val="000000"/>
              </a:buClr>
              <a:buFont typeface="StarSymbol"/>
              <a:buAutoNum type="arabicPeriod"/>
            </a:pPr>
            <a:r>
              <a:rPr b="0" lang="en-US" sz="1900" spc="-1" strike="noStrike">
                <a:latin typeface="Ubuntu"/>
              </a:rPr>
              <a:t>Срок действия токена еще не истек (проверка поля expiration date).</a:t>
            </a:r>
            <a:endParaRPr b="0" lang="en-US" sz="1900" spc="-1" strike="noStrike">
              <a:latin typeface="Ubuntu"/>
            </a:endParaRPr>
          </a:p>
          <a:p>
            <a:pPr marL="216000" indent="-216000" algn="just">
              <a:spcBef>
                <a:spcPts val="1191"/>
              </a:spcBef>
              <a:spcAft>
                <a:spcPts val="992"/>
              </a:spcAft>
              <a:buClr>
                <a:srgbClr val="000000"/>
              </a:buClr>
              <a:buFont typeface="StarSymbol"/>
              <a:buAutoNum type="arabicPeriod"/>
            </a:pPr>
            <a:r>
              <a:rPr b="0" lang="en-US" sz="1900" spc="-1" strike="noStrike">
                <a:latin typeface="Ubuntu"/>
              </a:rPr>
              <a:t>Токен подлинный и не был изменен (проверка подписи).</a:t>
            </a:r>
            <a:endParaRPr b="0" lang="en-US" sz="1900" spc="-1" strike="noStrike">
              <a:latin typeface="Ubuntu"/>
            </a:endParaRPr>
          </a:p>
          <a:p>
            <a:endParaRPr b="0" lang="en-US" sz="1900" spc="-1" strike="noStrike">
              <a:latin typeface="Ubuntu"/>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97" name="Рисунок 34" descr=""/>
          <p:cNvPicPr/>
          <p:nvPr/>
        </p:nvPicPr>
        <p:blipFill>
          <a:blip r:embed="rId1"/>
          <a:stretch/>
        </p:blipFill>
        <p:spPr>
          <a:xfrm>
            <a:off x="11125080" y="83520"/>
            <a:ext cx="998280" cy="1057680"/>
          </a:xfrm>
          <a:prstGeom prst="rect">
            <a:avLst/>
          </a:prstGeom>
          <a:ln w="0">
            <a:noFill/>
          </a:ln>
        </p:spPr>
      </p:pic>
      <p:sp>
        <p:nvSpPr>
          <p:cNvPr id="198" name="Прямая соединительная линия 3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99" name="PlaceHolder 28"/>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Форматы токенов - SWT</a:t>
            </a:r>
            <a:endParaRPr b="0" lang="en-US" sz="3200" spc="-1" strike="noStrike">
              <a:latin typeface="Arial"/>
            </a:endParaRPr>
          </a:p>
        </p:txBody>
      </p:sp>
      <p:sp>
        <p:nvSpPr>
          <p:cNvPr id="200" name=""/>
          <p:cNvSpPr txBox="1"/>
          <p:nvPr/>
        </p:nvSpPr>
        <p:spPr>
          <a:xfrm>
            <a:off x="368640" y="817920"/>
            <a:ext cx="10832760" cy="6527160"/>
          </a:xfrm>
          <a:prstGeom prst="rect">
            <a:avLst/>
          </a:prstGeom>
          <a:noFill/>
          <a:ln w="0">
            <a:noFill/>
          </a:ln>
        </p:spPr>
        <p:txBody>
          <a:bodyPr lIns="90000" rIns="90000" tIns="45000" bIns="45000" anchor="t">
            <a:noAutofit/>
          </a:bodyPr>
          <a:p>
            <a:r>
              <a:rPr b="0" lang="en-US" sz="2000" spc="-1" strike="noStrike">
                <a:latin typeface="Ubuntu"/>
              </a:rPr>
              <a:t>Существует </a:t>
            </a:r>
            <a:r>
              <a:rPr b="1" lang="en-US" sz="2000" spc="-1" strike="noStrike">
                <a:latin typeface="Ubuntu"/>
              </a:rPr>
              <a:t>несколько распространенных форматов токенов </a:t>
            </a:r>
            <a:r>
              <a:rPr b="0" lang="en-US" sz="2000" spc="-1" strike="noStrike">
                <a:latin typeface="Ubuntu"/>
              </a:rPr>
              <a:t>для веб-приложений:</a:t>
            </a:r>
            <a:endParaRPr b="0" lang="en-US" sz="2000" spc="-1" strike="noStrike">
              <a:latin typeface="Ubuntu"/>
            </a:endParaRPr>
          </a:p>
          <a:p>
            <a:r>
              <a:rPr b="1" lang="en-US" sz="2000" spc="-1" strike="noStrike">
                <a:latin typeface="Ubuntu"/>
              </a:rPr>
              <a:t>Simple Web Token (SWT)</a:t>
            </a:r>
            <a:r>
              <a:rPr b="0" lang="en-US" sz="2000" spc="-1" strike="noStrike">
                <a:latin typeface="Ubuntu"/>
              </a:rPr>
              <a:t> — наиболее простой формат, представляющий собой набор произвольных пар имя/значение в формате кодирования HTML form. Стандарт определяет несколько зарезервированных имен: Issuer, Audience, ExpiresOn и HMACSHA256. Токен подписывается с помощью симметричного ключа, таким образом оба IP- и SP-приложения должны иметь этот ключ для возможности создания/проверки токена.</a:t>
            </a:r>
            <a:endParaRPr b="0" lang="en-US" sz="2000" spc="-1" strike="noStrike">
              <a:latin typeface="Ubuntu"/>
            </a:endParaRPr>
          </a:p>
          <a:p>
            <a:r>
              <a:rPr b="1" lang="en-US" sz="2000" spc="-1" strike="noStrike">
                <a:latin typeface="Ubuntu"/>
              </a:rPr>
              <a:t>Пример SWT токена (после декодирования).</a:t>
            </a:r>
            <a:endParaRPr b="0" lang="en-US" sz="2000" spc="-1" strike="noStrike">
              <a:latin typeface="Ubuntu"/>
            </a:endParaRPr>
          </a:p>
          <a:p>
            <a:r>
              <a:rPr b="0" i="1" lang="en-US" sz="1600" spc="-1" strike="noStrike">
                <a:latin typeface="Ubuntu"/>
              </a:rPr>
              <a:t>Issuer=http://auth.myservice.com&amp;</a:t>
            </a:r>
            <a:endParaRPr b="0" lang="en-US" sz="1600" spc="-1" strike="noStrike">
              <a:latin typeface="Ubuntu"/>
            </a:endParaRPr>
          </a:p>
          <a:p>
            <a:r>
              <a:rPr b="0" i="1" lang="en-US" sz="1600" spc="-1" strike="noStrike">
                <a:latin typeface="Ubuntu"/>
              </a:rPr>
              <a:t>Audience=http://myservice.com&amp;</a:t>
            </a:r>
            <a:endParaRPr b="0" lang="en-US" sz="1600" spc="-1" strike="noStrike">
              <a:latin typeface="Ubuntu"/>
            </a:endParaRPr>
          </a:p>
          <a:p>
            <a:r>
              <a:rPr b="0" i="1" lang="en-US" sz="1600" spc="-1" strike="noStrike">
                <a:latin typeface="Ubuntu"/>
              </a:rPr>
              <a:t>ExpiresOn=1435937883&amp;</a:t>
            </a:r>
            <a:endParaRPr b="0" lang="en-US" sz="1600" spc="-1" strike="noStrike">
              <a:latin typeface="Ubuntu"/>
            </a:endParaRPr>
          </a:p>
          <a:p>
            <a:r>
              <a:rPr b="0" i="1" lang="en-US" sz="1600" spc="-1" strike="noStrike">
                <a:latin typeface="Ubuntu"/>
              </a:rPr>
              <a:t>UserName=John Smith&amp;</a:t>
            </a:r>
            <a:endParaRPr b="0" lang="en-US" sz="1600" spc="-1" strike="noStrike">
              <a:latin typeface="Ubuntu"/>
            </a:endParaRPr>
          </a:p>
          <a:p>
            <a:r>
              <a:rPr b="0" i="1" lang="en-US" sz="1600" spc="-1" strike="noStrike">
                <a:latin typeface="Ubuntu"/>
              </a:rPr>
              <a:t>UserRole=Admin&amp;</a:t>
            </a:r>
            <a:endParaRPr b="0" lang="en-US" sz="1600" spc="-1" strike="noStrike">
              <a:latin typeface="Ubuntu"/>
            </a:endParaRPr>
          </a:p>
          <a:p>
            <a:r>
              <a:rPr b="0" i="1" lang="en-US" sz="1600" spc="-1" strike="noStrike">
                <a:latin typeface="Ubuntu"/>
              </a:rPr>
              <a:t>HMACSHA256=KOUQRPSpy64rvT2KnYyQKtFFXUIggnesSpE7ADA4o9w</a:t>
            </a:r>
            <a:endParaRPr b="0" lang="en-US" sz="1600" spc="-1" strike="noStrike">
              <a:latin typeface="Ubuntu"/>
            </a:endParaRPr>
          </a:p>
          <a:p>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01" name="Рисунок 35" descr=""/>
          <p:cNvPicPr/>
          <p:nvPr/>
        </p:nvPicPr>
        <p:blipFill>
          <a:blip r:embed="rId1"/>
          <a:stretch/>
        </p:blipFill>
        <p:spPr>
          <a:xfrm>
            <a:off x="11125080" y="83520"/>
            <a:ext cx="998280" cy="1057680"/>
          </a:xfrm>
          <a:prstGeom prst="rect">
            <a:avLst/>
          </a:prstGeom>
          <a:ln w="0">
            <a:noFill/>
          </a:ln>
        </p:spPr>
      </p:pic>
      <p:sp>
        <p:nvSpPr>
          <p:cNvPr id="202" name="Прямая соединительная линия 35"/>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03" name="PlaceHolder 29"/>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JWT</a:t>
            </a:r>
            <a:endParaRPr b="0" lang="en-US" sz="3200" spc="-1" strike="noStrike">
              <a:latin typeface="Arial"/>
            </a:endParaRPr>
          </a:p>
        </p:txBody>
      </p:sp>
      <p:sp>
        <p:nvSpPr>
          <p:cNvPr id="204" name=""/>
          <p:cNvSpPr txBox="1"/>
          <p:nvPr/>
        </p:nvSpPr>
        <p:spPr>
          <a:xfrm>
            <a:off x="228600" y="914400"/>
            <a:ext cx="11070720" cy="5201640"/>
          </a:xfrm>
          <a:prstGeom prst="rect">
            <a:avLst/>
          </a:prstGeom>
          <a:noFill/>
          <a:ln w="0">
            <a:noFill/>
          </a:ln>
        </p:spPr>
        <p:txBody>
          <a:bodyPr lIns="90000" rIns="90000" tIns="45000" bIns="45000" anchor="t">
            <a:noAutofit/>
          </a:bodyPr>
          <a:p>
            <a:pPr algn="just">
              <a:spcBef>
                <a:spcPts val="1191"/>
              </a:spcBef>
              <a:spcAft>
                <a:spcPts val="992"/>
              </a:spcAft>
              <a:buNone/>
            </a:pPr>
            <a:r>
              <a:rPr b="1" lang="en-US" sz="2000" spc="-1" strike="noStrike">
                <a:latin typeface="Ubuntu"/>
              </a:rPr>
              <a:t>JSON Web Token (JWT) </a:t>
            </a:r>
            <a:r>
              <a:rPr b="0" lang="en-US" sz="2000" spc="-1" strike="noStrike">
                <a:latin typeface="Ubuntu"/>
              </a:rPr>
              <a:t>— содержит три блока, разделенных точками: заголовок, набор полей (claims) и подпись. Первые два блока представлены в JSON-формате и дополнительно закодированы в формат base64. Набор полей содержит произвольные пары имя/значения, притом стандарт JWT определяет несколько зарезервированных имен (iss, aud, exp и другие). Подпись может генерироваться при помощи и симметричных алгоритмов шифрования, и асимметричных. Кроме того, существует отдельный стандарт, отписывающий формат зашифрованного JWT-токена.</a:t>
            </a:r>
            <a:endParaRPr b="0" lang="en-US" sz="2000" spc="-1" strike="noStrike">
              <a:latin typeface="Ubuntu"/>
            </a:endParaRPr>
          </a:p>
          <a:p>
            <a:r>
              <a:rPr b="0" lang="en-US" sz="2000" spc="-1" strike="noStrike">
                <a:latin typeface="Ubuntu"/>
              </a:rPr>
              <a:t>Пример подписанного JWT токена (после декодирования 1 и 2 блоков).</a:t>
            </a:r>
            <a:endParaRPr b="0" lang="en-US" sz="2000" spc="-1" strike="noStrike">
              <a:latin typeface="Ubuntu"/>
            </a:endParaRPr>
          </a:p>
          <a:p>
            <a:r>
              <a:rPr b="0" i="1" lang="en-US" sz="2000" spc="-1" strike="noStrike">
                <a:latin typeface="Ubuntu"/>
              </a:rPr>
              <a:t>{ «alg»: «HS256», «typ»: «JWT» }.</a:t>
            </a:r>
            <a:endParaRPr b="0" lang="en-US" sz="2000" spc="-1" strike="noStrike">
              <a:latin typeface="Ubuntu"/>
            </a:endParaRPr>
          </a:p>
          <a:p>
            <a:r>
              <a:rPr b="0" i="1" lang="en-US" sz="2000" spc="-1" strike="noStrike">
                <a:latin typeface="Ubuntu"/>
              </a:rPr>
              <a:t>{ «iss»: «</a:t>
            </a:r>
            <a:r>
              <a:rPr b="0" i="1" lang="en-US" sz="2000" spc="-1" strike="noStrike">
                <a:latin typeface="Ubuntu"/>
                <a:hlinkClick r:id="rId2"/>
              </a:rPr>
              <a:t>auth.myservice.com</a:t>
            </a:r>
            <a:r>
              <a:rPr b="0" i="1" lang="en-US" sz="2000" spc="-1" strike="noStrike">
                <a:latin typeface="Ubuntu"/>
              </a:rPr>
              <a:t>», «aud»: «</a:t>
            </a:r>
            <a:r>
              <a:rPr b="0" i="1" lang="en-US" sz="2000" spc="-1" strike="noStrike">
                <a:latin typeface="Ubuntu"/>
                <a:hlinkClick r:id="rId3"/>
              </a:rPr>
              <a:t>myservice.com</a:t>
            </a:r>
            <a:r>
              <a:rPr b="0" i="1" lang="en-US" sz="2000" spc="-1" strike="noStrike">
                <a:latin typeface="Ubuntu"/>
              </a:rPr>
              <a:t>», «exp»: «1435937883», «userName»: «John Smith», «userRole»: «Admin» }.</a:t>
            </a:r>
            <a:endParaRPr b="0" lang="en-US" sz="2000" spc="-1" strike="noStrike">
              <a:latin typeface="Ubuntu"/>
            </a:endParaRPr>
          </a:p>
          <a:p>
            <a:r>
              <a:rPr b="0" i="1" lang="en-US" sz="2000" spc="-1" strike="noStrike">
                <a:latin typeface="Ubuntu"/>
              </a:rPr>
              <a:t>S9Zs/8/uEGGTVVtLggFTizCsMtwOJnRhjaQ2BMUQhcY</a:t>
            </a:r>
            <a:endParaRPr b="0" lang="en-US" sz="2000" spc="-1" strike="noStrike">
              <a:latin typeface="Ubuntu"/>
            </a:endParaRPr>
          </a:p>
          <a:p>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05" name="Рисунок 36" descr=""/>
          <p:cNvPicPr/>
          <p:nvPr/>
        </p:nvPicPr>
        <p:blipFill>
          <a:blip r:embed="rId1"/>
          <a:stretch/>
        </p:blipFill>
        <p:spPr>
          <a:xfrm>
            <a:off x="11125080" y="83520"/>
            <a:ext cx="998280" cy="1057680"/>
          </a:xfrm>
          <a:prstGeom prst="rect">
            <a:avLst/>
          </a:prstGeom>
          <a:ln w="0">
            <a:noFill/>
          </a:ln>
        </p:spPr>
      </p:pic>
      <p:sp>
        <p:nvSpPr>
          <p:cNvPr id="206" name="Прямая соединительная линия 36"/>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07" name="PlaceHolder 30"/>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SAML</a:t>
            </a:r>
            <a:endParaRPr b="0" lang="en-US" sz="3200" spc="-1" strike="noStrike">
              <a:latin typeface="Arial"/>
            </a:endParaRPr>
          </a:p>
        </p:txBody>
      </p:sp>
      <p:sp>
        <p:nvSpPr>
          <p:cNvPr id="208" name=""/>
          <p:cNvSpPr txBox="1"/>
          <p:nvPr/>
        </p:nvSpPr>
        <p:spPr>
          <a:xfrm>
            <a:off x="228600" y="685800"/>
            <a:ext cx="10972800" cy="6635160"/>
          </a:xfrm>
          <a:prstGeom prst="rect">
            <a:avLst/>
          </a:prstGeom>
          <a:noFill/>
          <a:ln w="0">
            <a:noFill/>
          </a:ln>
        </p:spPr>
        <p:txBody>
          <a:bodyPr lIns="90000" rIns="90000" tIns="45000" bIns="45000" anchor="t">
            <a:noAutofit/>
          </a:bodyPr>
          <a:p>
            <a:pPr algn="just">
              <a:buNone/>
            </a:pPr>
            <a:r>
              <a:rPr b="1" lang="en-US" sz="2000" spc="-1" strike="noStrike">
                <a:latin typeface="Ubuntu"/>
              </a:rPr>
              <a:t>Security Assertion Markup Language (SAML)</a:t>
            </a:r>
            <a:r>
              <a:rPr b="0" lang="en-US" sz="2000" spc="-1" strike="noStrike">
                <a:latin typeface="Ubuntu"/>
              </a:rPr>
              <a:t> — определяет токены (SAML assertions) в XML-формате, включающем информацию об эмитенте, о субъекте, необходимые условия для проверки токена, набор дополнительных утверждений (statements) о пользователе. Подпись SAML-токенов осуществляется при помощи ассиметричной криптографии. Кроме того, в отличие от предыдущих форматов, SAML-токены содержат механизм для подтверждения владения токеном, что позволяет предотвратить перехват токенов через man-in-the-middle-атаки при использовании незащищенных соединений. Стандарт Security Assertion Markup Language (SAML) описывает способы взаимодействия и протоколы между identity provider и service provider для обмена данными аутентификации и авторизации посредством токенов. Этот основополагающий стандарт — достаточно сложный и поддерживает много различных сценариев интеграции систем. Основные «строительные блоки» стандарта:</a:t>
            </a:r>
            <a:endParaRPr b="0" lang="en-US" sz="2000" spc="-1" strike="noStrike">
              <a:latin typeface="Ubuntu"/>
            </a:endParaRPr>
          </a:p>
          <a:p>
            <a:pPr algn="just">
              <a:buNone/>
            </a:pPr>
            <a:endParaRPr b="0" lang="en-US" sz="2000" spc="-1" strike="noStrike">
              <a:latin typeface="Ubuntu"/>
            </a:endParaRPr>
          </a:p>
          <a:p>
            <a:pPr algn="just">
              <a:buNone/>
            </a:pPr>
            <a:r>
              <a:rPr b="0" lang="en-US" sz="1600" spc="-1" strike="noStrike">
                <a:latin typeface="Ubuntu"/>
              </a:rPr>
              <a:t>Assertions — собственный формат SAML токенов в XML формате.</a:t>
            </a:r>
            <a:endParaRPr b="0" lang="en-US" sz="1600" spc="-1" strike="noStrike">
              <a:latin typeface="Ubuntu"/>
            </a:endParaRPr>
          </a:p>
          <a:p>
            <a:pPr algn="just">
              <a:spcBef>
                <a:spcPts val="145"/>
              </a:spcBef>
              <a:spcAft>
                <a:spcPts val="145"/>
              </a:spcAft>
              <a:buNone/>
            </a:pPr>
            <a:r>
              <a:rPr b="0" lang="en-US" sz="1600" spc="-1" strike="noStrike">
                <a:latin typeface="Ubuntu"/>
              </a:rPr>
              <a:t>Protocols — набор поддерживаемых сообщений между участниками, среди которых — запрос на создание нового токена, получение существующих токенов, выход из системы (logout), управление идентификаторами пользователей, и другие.</a:t>
            </a:r>
            <a:endParaRPr b="0" lang="en-US" sz="1600" spc="-1" strike="noStrike">
              <a:latin typeface="Ubuntu"/>
            </a:endParaRPr>
          </a:p>
          <a:p>
            <a:pPr algn="just">
              <a:spcBef>
                <a:spcPts val="145"/>
              </a:spcBef>
              <a:spcAft>
                <a:spcPts val="145"/>
              </a:spcAft>
              <a:buNone/>
            </a:pPr>
            <a:r>
              <a:rPr b="0" lang="en-US" sz="1600" spc="-1" strike="noStrike">
                <a:latin typeface="Ubuntu"/>
              </a:rPr>
              <a:t>Bindings — механизмы передачи сообщений через различные транспортные протоколы. Поддерживаются такие способы, как HTTP Redirect, HTTP POST, HTTP Artifact (ссылка на сообщения), SAML SOAP, SAML URI (адрес получения сообщения) и другие.</a:t>
            </a:r>
            <a:endParaRPr b="0" lang="en-US" sz="1600" spc="-1" strike="noStrike">
              <a:latin typeface="Ubuntu"/>
            </a:endParaRPr>
          </a:p>
          <a:p>
            <a:pPr algn="just">
              <a:spcBef>
                <a:spcPts val="145"/>
              </a:spcBef>
              <a:spcAft>
                <a:spcPts val="145"/>
              </a:spcAft>
              <a:buNone/>
            </a:pPr>
            <a:r>
              <a:rPr b="0" lang="en-US" sz="1600" spc="-1" strike="noStrike">
                <a:latin typeface="Ubuntu"/>
              </a:rPr>
              <a:t>Profiles — типичные сценарии использования стандарта, определяющие набор assertions, protocols и bindings необходимых для их реализации, что позволяет достичь лучшей совместимости. Web Browser SSO — один из примеров таких профилей.</a:t>
            </a:r>
            <a:endParaRPr b="0" lang="en-US" sz="1600" spc="-1" strike="noStrike">
              <a:latin typeface="Ubuntu"/>
            </a:endParaRPr>
          </a:p>
          <a:p>
            <a:pPr algn="just">
              <a:spcBef>
                <a:spcPts val="1191"/>
              </a:spcBef>
              <a:spcAft>
                <a:spcPts val="992"/>
              </a:spcAft>
              <a:buNone/>
            </a:pP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09" name="Рисунок 37" descr=""/>
          <p:cNvPicPr/>
          <p:nvPr/>
        </p:nvPicPr>
        <p:blipFill>
          <a:blip r:embed="rId1"/>
          <a:stretch/>
        </p:blipFill>
        <p:spPr>
          <a:xfrm>
            <a:off x="11125080" y="83520"/>
            <a:ext cx="998280" cy="1057680"/>
          </a:xfrm>
          <a:prstGeom prst="rect">
            <a:avLst/>
          </a:prstGeom>
          <a:ln w="0">
            <a:noFill/>
          </a:ln>
        </p:spPr>
      </p:pic>
      <p:sp>
        <p:nvSpPr>
          <p:cNvPr id="210" name="Прямая соединительная линия 37"/>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11" name="PlaceHolder 31"/>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SAML II</a:t>
            </a:r>
            <a:endParaRPr b="0" lang="en-US" sz="3200" spc="-1" strike="noStrike">
              <a:latin typeface="Arial"/>
            </a:endParaRPr>
          </a:p>
        </p:txBody>
      </p:sp>
      <p:sp>
        <p:nvSpPr>
          <p:cNvPr id="212" name=""/>
          <p:cNvSpPr txBox="1"/>
          <p:nvPr/>
        </p:nvSpPr>
        <p:spPr>
          <a:xfrm>
            <a:off x="228600" y="711000"/>
            <a:ext cx="11074320" cy="2946600"/>
          </a:xfrm>
          <a:prstGeom prst="rect">
            <a:avLst/>
          </a:prstGeom>
          <a:noFill/>
          <a:ln w="0">
            <a:noFill/>
          </a:ln>
        </p:spPr>
        <p:txBody>
          <a:bodyPr lIns="90000" rIns="90000" tIns="45000" bIns="45000" anchor="t">
            <a:noAutofit/>
          </a:bodyPr>
          <a:p>
            <a:pPr algn="just">
              <a:spcBef>
                <a:spcPts val="1191"/>
              </a:spcBef>
              <a:spcAft>
                <a:spcPts val="992"/>
              </a:spcAft>
              <a:buNone/>
            </a:pPr>
            <a:r>
              <a:rPr b="0" lang="en-US" sz="2000" spc="-1" strike="noStrike">
                <a:latin typeface="Ubuntu"/>
              </a:rPr>
              <a:t>Кроме того, стандарт определяет формат обмена метаинформацией между участниками, которая включает список поддерживаемых ролей, протоколов, атрибутов, ключи шифрования и т. п.</a:t>
            </a:r>
            <a:endParaRPr b="0" lang="en-US" sz="2000" spc="-1" strike="noStrike">
              <a:latin typeface="Ubuntu"/>
            </a:endParaRPr>
          </a:p>
          <a:p>
            <a:pPr algn="just">
              <a:spcBef>
                <a:spcPts val="1191"/>
              </a:spcBef>
              <a:spcAft>
                <a:spcPts val="992"/>
              </a:spcAft>
              <a:buNone/>
            </a:pPr>
            <a:r>
              <a:rPr b="0" lang="en-US" sz="2000" spc="-1" strike="noStrike">
                <a:latin typeface="Ubuntu"/>
              </a:rPr>
              <a:t>Рассмотрим краткий пример использования SAML для сценария Single Sign-On. Пользователь хочет получить доступ на защищенный ресурс сервис-провайдера (шаг № 1 на диаграмме аутентификации пассивных клиентов). Т. к. пользователь не был аутентифицирован, SP отправляет его на сайт identity provider’а для создания токена (шаг № 2). Ниже приведен пример ответа SP, где последний использует SAML HTTP Redirect binding для отправки сообщения с запросом токена:</a:t>
            </a: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13" name="Рисунок 38" descr=""/>
          <p:cNvPicPr/>
          <p:nvPr/>
        </p:nvPicPr>
        <p:blipFill>
          <a:blip r:embed="rId1"/>
          <a:stretch/>
        </p:blipFill>
        <p:spPr>
          <a:xfrm>
            <a:off x="11125080" y="83520"/>
            <a:ext cx="998280" cy="1057680"/>
          </a:xfrm>
          <a:prstGeom prst="rect">
            <a:avLst/>
          </a:prstGeom>
          <a:ln w="0">
            <a:noFill/>
          </a:ln>
        </p:spPr>
      </p:pic>
      <p:sp>
        <p:nvSpPr>
          <p:cNvPr id="214" name="Прямая соединительная линия 3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15" name="PlaceHolder 32"/>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SAML III</a:t>
            </a:r>
            <a:endParaRPr b="0" lang="en-US" sz="3200" spc="-1" strike="noStrike">
              <a:latin typeface="Arial"/>
            </a:endParaRPr>
          </a:p>
        </p:txBody>
      </p:sp>
      <p:pic>
        <p:nvPicPr>
          <p:cNvPr id="216" name="" descr=""/>
          <p:cNvPicPr/>
          <p:nvPr/>
        </p:nvPicPr>
        <p:blipFill>
          <a:blip r:embed="rId2"/>
          <a:stretch/>
        </p:blipFill>
        <p:spPr>
          <a:xfrm>
            <a:off x="305280" y="914400"/>
            <a:ext cx="5409720" cy="1999800"/>
          </a:xfrm>
          <a:prstGeom prst="rect">
            <a:avLst/>
          </a:prstGeom>
          <a:ln w="0">
            <a:noFill/>
          </a:ln>
        </p:spPr>
      </p:pic>
      <p:sp>
        <p:nvSpPr>
          <p:cNvPr id="217" name=""/>
          <p:cNvSpPr txBox="1"/>
          <p:nvPr/>
        </p:nvSpPr>
        <p:spPr>
          <a:xfrm>
            <a:off x="305280" y="2914200"/>
            <a:ext cx="11560680" cy="1143000"/>
          </a:xfrm>
          <a:prstGeom prst="rect">
            <a:avLst/>
          </a:prstGeom>
          <a:noFill/>
          <a:ln w="0">
            <a:noFill/>
          </a:ln>
        </p:spPr>
        <p:txBody>
          <a:bodyPr lIns="90000" rIns="90000" tIns="45000" bIns="45000" anchor="t">
            <a:noAutofit/>
          </a:bodyPr>
          <a:p>
            <a:pPr algn="just">
              <a:spcBef>
                <a:spcPts val="1191"/>
              </a:spcBef>
              <a:spcAft>
                <a:spcPts val="992"/>
              </a:spcAft>
              <a:buNone/>
            </a:pPr>
            <a:r>
              <a:rPr b="0" lang="en-US" sz="2000" spc="-1" strike="noStrike">
                <a:latin typeface="Ubuntu"/>
              </a:rPr>
              <a:t>В случае такого запроса, identity provider аутентифицирует пользователя (шаги №3-4), после чего генерирует токен. Ниже приведен пример ответа IP с использованием HTTP POST binding (шаг № 5):</a:t>
            </a:r>
            <a:endParaRPr b="0" lang="en-US" sz="2000" spc="-1" strike="noStrike">
              <a:latin typeface="Ubuntu"/>
            </a:endParaRPr>
          </a:p>
        </p:txBody>
      </p:sp>
      <p:pic>
        <p:nvPicPr>
          <p:cNvPr id="218" name="" descr=""/>
          <p:cNvPicPr/>
          <p:nvPr/>
        </p:nvPicPr>
        <p:blipFill>
          <a:blip r:embed="rId3"/>
          <a:stretch/>
        </p:blipFill>
        <p:spPr>
          <a:xfrm>
            <a:off x="305280" y="3943800"/>
            <a:ext cx="5409720" cy="1999800"/>
          </a:xfrm>
          <a:prstGeom prst="rect">
            <a:avLst/>
          </a:prstGeom>
          <a:ln w="0">
            <a:noFill/>
          </a:ln>
        </p:spPr>
      </p:pic>
      <p:sp>
        <p:nvSpPr>
          <p:cNvPr id="219" name=""/>
          <p:cNvSpPr txBox="1"/>
          <p:nvPr/>
        </p:nvSpPr>
        <p:spPr>
          <a:xfrm>
            <a:off x="5715000" y="4057200"/>
            <a:ext cx="6172200" cy="1809720"/>
          </a:xfrm>
          <a:prstGeom prst="rect">
            <a:avLst/>
          </a:prstGeom>
          <a:noFill/>
          <a:ln w="0">
            <a:noFill/>
          </a:ln>
        </p:spPr>
        <p:txBody>
          <a:bodyPr lIns="90000" rIns="90000" tIns="45000" bIns="45000" anchor="t">
            <a:noAutofit/>
          </a:bodyPr>
          <a:p>
            <a:pPr algn="just">
              <a:spcBef>
                <a:spcPts val="145"/>
              </a:spcBef>
              <a:spcAft>
                <a:spcPts val="145"/>
              </a:spcAft>
              <a:buNone/>
            </a:pPr>
            <a:r>
              <a:rPr b="0" lang="en-US" sz="2000" spc="-1" strike="noStrike">
                <a:latin typeface="Ubuntu"/>
              </a:rPr>
              <a:t>После того как браузер автоматически отправит эту форму на сайт service provider’а (шаг № 6), последний декодирует токен и аутентифицирует пользователя. По результатам успешной авторизации запроса пользователь получает доступ к запрошенному ресурсу (шаг № 7).</a:t>
            </a: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20" name="Рисунок 39" descr=""/>
          <p:cNvPicPr/>
          <p:nvPr/>
        </p:nvPicPr>
        <p:blipFill>
          <a:blip r:embed="rId1"/>
          <a:stretch/>
        </p:blipFill>
        <p:spPr>
          <a:xfrm>
            <a:off x="11125080" y="83520"/>
            <a:ext cx="998280" cy="1057680"/>
          </a:xfrm>
          <a:prstGeom prst="rect">
            <a:avLst/>
          </a:prstGeom>
          <a:ln w="0">
            <a:noFill/>
          </a:ln>
        </p:spPr>
      </p:pic>
      <p:sp>
        <p:nvSpPr>
          <p:cNvPr id="221" name="Прямая соединительная линия 3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22" name="PlaceHolder 33"/>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2200" spc="-1" strike="noStrike">
                <a:solidFill>
                  <a:srgbClr val="2369b0"/>
                </a:solidFill>
                <a:latin typeface="Ubuntu"/>
              </a:rPr>
              <a:t>W</a:t>
            </a:r>
            <a:r>
              <a:rPr b="1" lang="ru-RU" sz="2200" spc="-1" strike="noStrike">
                <a:solidFill>
                  <a:srgbClr val="2369b0"/>
                </a:solidFill>
                <a:latin typeface="Ubuntu"/>
              </a:rPr>
              <a:t>S</a:t>
            </a:r>
            <a:r>
              <a:rPr b="1" lang="ru-RU" sz="2200" spc="-1" strike="noStrike">
                <a:solidFill>
                  <a:srgbClr val="2369b0"/>
                </a:solidFill>
                <a:latin typeface="Ubuntu"/>
              </a:rPr>
              <a:t>-</a:t>
            </a:r>
            <a:r>
              <a:rPr b="1" lang="ru-RU" sz="2200" spc="-1" strike="noStrike">
                <a:solidFill>
                  <a:srgbClr val="2369b0"/>
                </a:solidFill>
                <a:latin typeface="Ubuntu"/>
              </a:rPr>
              <a:t>T</a:t>
            </a:r>
            <a:r>
              <a:rPr b="1" lang="ru-RU" sz="2200" spc="-1" strike="noStrike">
                <a:solidFill>
                  <a:srgbClr val="2369b0"/>
                </a:solidFill>
                <a:latin typeface="Ubuntu"/>
              </a:rPr>
              <a:t>r</a:t>
            </a:r>
            <a:r>
              <a:rPr b="1" lang="ru-RU" sz="2200" spc="-1" strike="noStrike">
                <a:solidFill>
                  <a:srgbClr val="2369b0"/>
                </a:solidFill>
                <a:latin typeface="Ubuntu"/>
              </a:rPr>
              <a:t>u</a:t>
            </a:r>
            <a:r>
              <a:rPr b="1" lang="ru-RU" sz="2200" spc="-1" strike="noStrike">
                <a:solidFill>
                  <a:srgbClr val="2369b0"/>
                </a:solidFill>
                <a:latin typeface="Ubuntu"/>
              </a:rPr>
              <a:t>s</a:t>
            </a:r>
            <a:r>
              <a:rPr b="1" lang="ru-RU" sz="2200" spc="-1" strike="noStrike">
                <a:solidFill>
                  <a:srgbClr val="2369b0"/>
                </a:solidFill>
                <a:latin typeface="Ubuntu"/>
              </a:rPr>
              <a:t>t</a:t>
            </a:r>
            <a:r>
              <a:rPr b="1" lang="ru-RU" sz="2200" spc="-1" strike="noStrike">
                <a:solidFill>
                  <a:srgbClr val="2369b0"/>
                </a:solidFill>
                <a:latin typeface="Ubuntu"/>
              </a:rPr>
              <a:t> </a:t>
            </a:r>
            <a:r>
              <a:rPr b="1" lang="ru-RU" sz="2200" spc="-1" strike="noStrike">
                <a:solidFill>
                  <a:srgbClr val="2369b0"/>
                </a:solidFill>
                <a:latin typeface="Ubuntu"/>
              </a:rPr>
              <a:t>и</a:t>
            </a:r>
            <a:r>
              <a:rPr b="1" lang="ru-RU" sz="2200" spc="-1" strike="noStrike">
                <a:solidFill>
                  <a:srgbClr val="2369b0"/>
                </a:solidFill>
                <a:latin typeface="Ubuntu"/>
              </a:rPr>
              <a:t> </a:t>
            </a:r>
            <a:r>
              <a:rPr b="1" lang="ru-RU" sz="2200" spc="-1" strike="noStrike">
                <a:solidFill>
                  <a:srgbClr val="2369b0"/>
                </a:solidFill>
                <a:latin typeface="Ubuntu"/>
              </a:rPr>
              <a:t>W</a:t>
            </a:r>
            <a:r>
              <a:rPr b="1" lang="ru-RU" sz="2200" spc="-1" strike="noStrike">
                <a:solidFill>
                  <a:srgbClr val="2369b0"/>
                </a:solidFill>
                <a:latin typeface="Ubuntu"/>
              </a:rPr>
              <a:t>S</a:t>
            </a:r>
            <a:r>
              <a:rPr b="1" lang="ru-RU" sz="2200" spc="-1" strike="noStrike">
                <a:solidFill>
                  <a:srgbClr val="2369b0"/>
                </a:solidFill>
                <a:latin typeface="Ubuntu"/>
              </a:rPr>
              <a:t>-</a:t>
            </a:r>
            <a:r>
              <a:rPr b="1" lang="ru-RU" sz="2200" spc="-1" strike="noStrike">
                <a:solidFill>
                  <a:srgbClr val="2369b0"/>
                </a:solidFill>
                <a:latin typeface="Ubuntu"/>
              </a:rPr>
              <a:t>F</a:t>
            </a:r>
            <a:r>
              <a:rPr b="1" lang="ru-RU" sz="2200" spc="-1" strike="noStrike">
                <a:solidFill>
                  <a:srgbClr val="2369b0"/>
                </a:solidFill>
                <a:latin typeface="Ubuntu"/>
              </a:rPr>
              <a:t>e</a:t>
            </a:r>
            <a:r>
              <a:rPr b="1" lang="ru-RU" sz="2200" spc="-1" strike="noStrike">
                <a:solidFill>
                  <a:srgbClr val="2369b0"/>
                </a:solidFill>
                <a:latin typeface="Ubuntu"/>
              </a:rPr>
              <a:t>d</a:t>
            </a:r>
            <a:r>
              <a:rPr b="1" lang="ru-RU" sz="2200" spc="-1" strike="noStrike">
                <a:solidFill>
                  <a:srgbClr val="2369b0"/>
                </a:solidFill>
                <a:latin typeface="Ubuntu"/>
              </a:rPr>
              <a:t>e</a:t>
            </a:r>
            <a:r>
              <a:rPr b="1" lang="ru-RU" sz="2200" spc="-1" strike="noStrike">
                <a:solidFill>
                  <a:srgbClr val="2369b0"/>
                </a:solidFill>
                <a:latin typeface="Ubuntu"/>
              </a:rPr>
              <a:t>r</a:t>
            </a:r>
            <a:r>
              <a:rPr b="1" lang="ru-RU" sz="2200" spc="-1" strike="noStrike">
                <a:solidFill>
                  <a:srgbClr val="2369b0"/>
                </a:solidFill>
                <a:latin typeface="Ubuntu"/>
              </a:rPr>
              <a:t>a</a:t>
            </a:r>
            <a:r>
              <a:rPr b="1" lang="ru-RU" sz="2200" spc="-1" strike="noStrike">
                <a:solidFill>
                  <a:srgbClr val="2369b0"/>
                </a:solidFill>
                <a:latin typeface="Ubuntu"/>
              </a:rPr>
              <a:t>t</a:t>
            </a:r>
            <a:r>
              <a:rPr b="1" lang="ru-RU" sz="2200" spc="-1" strike="noStrike">
                <a:solidFill>
                  <a:srgbClr val="2369b0"/>
                </a:solidFill>
                <a:latin typeface="Ubuntu"/>
              </a:rPr>
              <a:t>i</a:t>
            </a:r>
            <a:r>
              <a:rPr b="1" lang="ru-RU" sz="2200" spc="-1" strike="noStrike">
                <a:solidFill>
                  <a:srgbClr val="2369b0"/>
                </a:solidFill>
                <a:latin typeface="Ubuntu"/>
              </a:rPr>
              <a:t>o</a:t>
            </a:r>
            <a:r>
              <a:rPr b="1" lang="ru-RU" sz="2200" spc="-1" strike="noStrike">
                <a:solidFill>
                  <a:srgbClr val="2369b0"/>
                </a:solidFill>
                <a:latin typeface="Ubuntu"/>
              </a:rPr>
              <a:t>n</a:t>
            </a:r>
            <a:endParaRPr b="0" lang="en-US" sz="2200" spc="-1" strike="noStrike">
              <a:latin typeface="Arial"/>
            </a:endParaRPr>
          </a:p>
        </p:txBody>
      </p:sp>
      <p:sp>
        <p:nvSpPr>
          <p:cNvPr id="223" name=""/>
          <p:cNvSpPr txBox="1"/>
          <p:nvPr/>
        </p:nvSpPr>
        <p:spPr>
          <a:xfrm>
            <a:off x="228600" y="716760"/>
            <a:ext cx="11534760" cy="6369840"/>
          </a:xfrm>
          <a:prstGeom prst="rect">
            <a:avLst/>
          </a:prstGeom>
          <a:noFill/>
          <a:ln w="0">
            <a:noFill/>
          </a:ln>
        </p:spPr>
        <p:txBody>
          <a:bodyPr lIns="90000" rIns="90000" tIns="45000" bIns="45000" anchor="t">
            <a:noAutofit/>
          </a:bodyPr>
          <a:p>
            <a:r>
              <a:rPr b="1" lang="en-US" sz="1800" spc="-1" strike="noStrike">
                <a:latin typeface="Ubuntu"/>
              </a:rPr>
              <a:t>Стандарты WS-Trust и WS-Federation</a:t>
            </a:r>
            <a:endParaRPr b="0" lang="en-US" sz="1800" spc="-1" strike="noStrike">
              <a:latin typeface="Ubuntu"/>
            </a:endParaRPr>
          </a:p>
          <a:p>
            <a:pPr algn="just">
              <a:spcBef>
                <a:spcPts val="145"/>
              </a:spcBef>
              <a:spcAft>
                <a:spcPts val="145"/>
              </a:spcAft>
              <a:buNone/>
            </a:pPr>
            <a:r>
              <a:rPr b="0" lang="en-US" sz="1800" spc="-1" strike="noStrike">
                <a:latin typeface="Ubuntu"/>
              </a:rPr>
              <a:t>WS-Trust и WS-Federation входят в группу стандартов WS-*, описывающих SOAP/XML-веб сервисы. Эти стандарты разрабатываются группой компаний, куда входят Microsoft, IBM, VeriSign и другие. Наряду с SAML, эти стандарты достаточно сложные, используются преимущественно в корпоративных сценариях.</a:t>
            </a:r>
            <a:endParaRPr b="0" lang="en-US" sz="1800" spc="-1" strike="noStrike">
              <a:latin typeface="Ubuntu"/>
            </a:endParaRPr>
          </a:p>
          <a:p>
            <a:pPr algn="just">
              <a:spcBef>
                <a:spcPts val="145"/>
              </a:spcBef>
              <a:spcAft>
                <a:spcPts val="145"/>
              </a:spcAft>
              <a:buNone/>
            </a:pPr>
            <a:r>
              <a:rPr b="0" lang="en-US" sz="1800" spc="-1" strike="noStrike">
                <a:latin typeface="Ubuntu"/>
              </a:rPr>
              <a:t>Стандарт WS-Trust описывает интерфейс сервиса авторизации, именуемого Secure Token Service (STS). Этот сервис работает по протоколу SOAP и поддерживает создание, обновление и аннулирование токенов. При этом стандарт допускает использование токенов различного формата, однако на практике в основном используются SAML-токены.</a:t>
            </a:r>
            <a:endParaRPr b="0" lang="en-US" sz="1800" spc="-1" strike="noStrike">
              <a:latin typeface="Ubuntu"/>
            </a:endParaRPr>
          </a:p>
          <a:p>
            <a:pPr algn="just">
              <a:spcBef>
                <a:spcPts val="145"/>
              </a:spcBef>
              <a:spcAft>
                <a:spcPts val="145"/>
              </a:spcAft>
              <a:buNone/>
            </a:pPr>
            <a:r>
              <a:rPr b="0" lang="en-US" sz="1800" spc="-1" strike="noStrike">
                <a:latin typeface="Ubuntu"/>
              </a:rPr>
              <a:t>Стандарт WS-Federation касается механизмов взаимодействия сервисов между компаниями, в частности, протоколов обмена токенов. При этом WS-Federation расширяет функции и интерфейс сервиса STS, описанного в стандарте WS-Trust. Среди прочего, стандарт WS-Federation определяет:</a:t>
            </a:r>
            <a:endParaRPr b="0" lang="en-US" sz="1800" spc="-1" strike="noStrike">
              <a:latin typeface="Ubuntu"/>
            </a:endParaRPr>
          </a:p>
          <a:p>
            <a:pPr marL="216000" indent="-216000">
              <a:spcBef>
                <a:spcPts val="1191"/>
              </a:spcBef>
              <a:spcAft>
                <a:spcPts val="992"/>
              </a:spcAft>
              <a:buClr>
                <a:srgbClr val="000000"/>
              </a:buClr>
              <a:buFont typeface="StarSymbol"/>
              <a:buAutoNum type="arabicPeriod"/>
            </a:pPr>
            <a:r>
              <a:rPr b="0" lang="en-US" sz="1800" spc="-1" strike="noStrike">
                <a:latin typeface="Ubuntu"/>
              </a:rPr>
              <a:t>Формат и способы обмена метаданными о сервисах.</a:t>
            </a:r>
            <a:endParaRPr b="0" lang="en-US" sz="1800" spc="-1" strike="noStrike">
              <a:latin typeface="Ubuntu"/>
            </a:endParaRPr>
          </a:p>
          <a:p>
            <a:pPr marL="216000" indent="-216000">
              <a:spcBef>
                <a:spcPts val="1191"/>
              </a:spcBef>
              <a:spcAft>
                <a:spcPts val="992"/>
              </a:spcAft>
              <a:buClr>
                <a:srgbClr val="000000"/>
              </a:buClr>
              <a:buFont typeface="StarSymbol"/>
              <a:buAutoNum type="arabicPeriod"/>
            </a:pPr>
            <a:r>
              <a:rPr b="0" lang="en-US" sz="1800" spc="-1" strike="noStrike">
                <a:latin typeface="Ubuntu"/>
              </a:rPr>
              <a:t>Функцию единого выхода из всех систем (single sign-out).</a:t>
            </a:r>
            <a:endParaRPr b="0" lang="en-US" sz="1800" spc="-1" strike="noStrike">
              <a:latin typeface="Ubuntu"/>
            </a:endParaRPr>
          </a:p>
          <a:p>
            <a:pPr marL="216000" indent="-216000">
              <a:spcBef>
                <a:spcPts val="1191"/>
              </a:spcBef>
              <a:spcAft>
                <a:spcPts val="992"/>
              </a:spcAft>
              <a:buClr>
                <a:srgbClr val="000000"/>
              </a:buClr>
              <a:buFont typeface="StarSymbol"/>
              <a:buAutoNum type="arabicPeriod"/>
            </a:pPr>
            <a:r>
              <a:rPr b="0" lang="en-US" sz="1800" spc="-1" strike="noStrike">
                <a:latin typeface="Ubuntu"/>
              </a:rPr>
              <a:t>Сервис атрибутов, предоставляющий дополнительную информацию о пользователе.</a:t>
            </a:r>
            <a:endParaRPr b="0" lang="en-US" sz="1800" spc="-1" strike="noStrike">
              <a:latin typeface="Ubuntu"/>
            </a:endParaRPr>
          </a:p>
          <a:p>
            <a:pPr marL="216000" indent="-216000">
              <a:spcBef>
                <a:spcPts val="1191"/>
              </a:spcBef>
              <a:spcAft>
                <a:spcPts val="992"/>
              </a:spcAft>
              <a:buClr>
                <a:srgbClr val="000000"/>
              </a:buClr>
              <a:buFont typeface="StarSymbol"/>
              <a:buAutoNum type="arabicPeriod"/>
            </a:pPr>
            <a:r>
              <a:rPr b="0" lang="en-US" sz="1800" spc="-1" strike="noStrike">
                <a:latin typeface="Ubuntu"/>
              </a:rPr>
              <a:t>Сервис псевдонимов, позволяющий создавать альтернативные имена пользователей.</a:t>
            </a:r>
            <a:endParaRPr b="0" lang="en-US" sz="1800" spc="-1" strike="noStrike">
              <a:latin typeface="Ubuntu"/>
            </a:endParaRPr>
          </a:p>
          <a:p>
            <a:pPr marL="216000" indent="-216000">
              <a:spcBef>
                <a:spcPts val="1191"/>
              </a:spcBef>
              <a:spcAft>
                <a:spcPts val="992"/>
              </a:spcAft>
              <a:buClr>
                <a:srgbClr val="000000"/>
              </a:buClr>
              <a:buFont typeface="StarSymbol"/>
              <a:buAutoNum type="arabicPeriod"/>
            </a:pPr>
            <a:r>
              <a:rPr b="0" lang="en-US" sz="1800" spc="-1" strike="noStrike">
                <a:latin typeface="Ubuntu"/>
              </a:rPr>
              <a:t>Поддержку пассивных клиентов (браузеров) посредством перенаправления.</a:t>
            </a:r>
            <a:endParaRPr b="0" lang="en-US" sz="1800" spc="-1" strike="noStrike">
              <a:latin typeface="Ubuntu"/>
            </a:endParaRPr>
          </a:p>
          <a:p>
            <a:endParaRPr b="0" lang="en-US" sz="1800" spc="-1" strike="noStrike">
              <a:latin typeface="Ubuntu"/>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304920" y="57240"/>
            <a:ext cx="7924320" cy="474480"/>
          </a:xfrm>
          <a:prstGeom prst="rect">
            <a:avLst/>
          </a:prstGeom>
          <a:noFill/>
          <a:ln w="0">
            <a:noFill/>
          </a:ln>
        </p:spPr>
        <p:txBody>
          <a:bodyPr lIns="0" rIns="0" tIns="0" bIns="0" anchor="t">
            <a:noAutofit/>
          </a:bodyPr>
          <a:p>
            <a:pPr>
              <a:lnSpc>
                <a:spcPct val="100000"/>
              </a:lnSpc>
              <a:buNone/>
            </a:pPr>
            <a:r>
              <a:rPr b="0" lang="ru-RU" sz="3200" spc="-1" strike="noStrike">
                <a:solidFill>
                  <a:srgbClr val="2369b0"/>
                </a:solidFill>
                <a:latin typeface="Times New Roman"/>
              </a:rPr>
              <a:t>Основы аутентификации и идентификации</a:t>
            </a:r>
            <a:endParaRPr b="0" lang="en-US" sz="3200" spc="-1" strike="noStrike">
              <a:latin typeface="Arial"/>
            </a:endParaRPr>
          </a:p>
        </p:txBody>
      </p:sp>
      <p:pic>
        <p:nvPicPr>
          <p:cNvPr id="64" name="Рисунок 9" descr=""/>
          <p:cNvPicPr/>
          <p:nvPr/>
        </p:nvPicPr>
        <p:blipFill>
          <a:blip r:embed="rId1"/>
          <a:stretch/>
        </p:blipFill>
        <p:spPr>
          <a:xfrm>
            <a:off x="11125080" y="83520"/>
            <a:ext cx="998280" cy="1057680"/>
          </a:xfrm>
          <a:prstGeom prst="rect">
            <a:avLst/>
          </a:prstGeom>
          <a:ln w="0">
            <a:noFill/>
          </a:ln>
        </p:spPr>
      </p:pic>
      <p:sp>
        <p:nvSpPr>
          <p:cNvPr id="65"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66" name=""/>
          <p:cNvSpPr/>
          <p:nvPr/>
        </p:nvSpPr>
        <p:spPr>
          <a:xfrm>
            <a:off x="228600" y="661680"/>
            <a:ext cx="10972440" cy="72572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575"/>
              </a:spcBef>
              <a:spcAft>
                <a:spcPts val="575"/>
              </a:spcAft>
              <a:buNone/>
            </a:pPr>
            <a:r>
              <a:rPr b="0" lang="en-US" sz="2000" spc="-1" strike="noStrike">
                <a:latin typeface="Ubuntu"/>
              </a:rPr>
              <a:t>• </a:t>
            </a:r>
            <a:r>
              <a:rPr b="0" lang="en-US" sz="2000" spc="-1" strike="noStrike">
                <a:latin typeface="Ubuntu"/>
              </a:rPr>
              <a:t>Одной из важных задач обеспечения зашиты от несанкционированного доступа является использование методов и средств, позволяющих одной (проверяющей) стороне убедиться в подлинности другой (проверяемой) стороны.</a:t>
            </a:r>
            <a:endParaRPr b="0" lang="en-US" sz="2000" spc="-1" strike="noStrike">
              <a:latin typeface="Arial"/>
            </a:endParaRPr>
          </a:p>
          <a:p>
            <a:pPr algn="just">
              <a:lnSpc>
                <a:spcPct val="100000"/>
              </a:lnSpc>
              <a:spcBef>
                <a:spcPts val="575"/>
              </a:spcBef>
              <a:spcAft>
                <a:spcPts val="575"/>
              </a:spcAft>
              <a:buNone/>
            </a:pPr>
            <a:r>
              <a:rPr b="0" lang="en-US" sz="2000" spc="-1" strike="noStrike">
                <a:latin typeface="Ubuntu"/>
              </a:rPr>
              <a:t>• </a:t>
            </a:r>
            <a:r>
              <a:rPr b="0" lang="en-US" sz="2000" spc="-1" strike="noStrike">
                <a:latin typeface="Ubuntu"/>
              </a:rPr>
              <a:t>С каждым зарегистрированным в компьютерной системе субъектом (пользователем или процессом, действующим от имени пользователя) связана некоторая информация, однозначно идентифицирующая его. Это может быть число или строка символов.</a:t>
            </a:r>
            <a:endParaRPr b="0" lang="en-US" sz="2000" spc="-1" strike="noStrike">
              <a:latin typeface="Arial"/>
            </a:endParaRPr>
          </a:p>
          <a:p>
            <a:pPr algn="just">
              <a:lnSpc>
                <a:spcPct val="100000"/>
              </a:lnSpc>
              <a:spcBef>
                <a:spcPts val="575"/>
              </a:spcBef>
              <a:spcAft>
                <a:spcPts val="575"/>
              </a:spcAft>
              <a:buNone/>
            </a:pPr>
            <a:r>
              <a:rPr b="0" lang="en-US" sz="2000" spc="-1" strike="noStrike">
                <a:latin typeface="Ubuntu"/>
              </a:rPr>
              <a:t>• </a:t>
            </a:r>
            <a:r>
              <a:rPr b="0" lang="en-US" sz="2000" spc="-1" strike="noStrike">
                <a:latin typeface="Ubuntu"/>
              </a:rPr>
              <a:t>Эту информацию называют </a:t>
            </a:r>
            <a:r>
              <a:rPr b="1" lang="en-US" sz="2000" spc="-1" strike="noStrike">
                <a:latin typeface="Ubuntu"/>
              </a:rPr>
              <a:t>идентификатором</a:t>
            </a:r>
            <a:r>
              <a:rPr b="0" lang="en-US" sz="2000" spc="-1" strike="noStrike">
                <a:latin typeface="Ubuntu"/>
              </a:rPr>
              <a:t> субъекта.</a:t>
            </a:r>
            <a:endParaRPr b="0" lang="en-US" sz="2000" spc="-1" strike="noStrike">
              <a:latin typeface="Arial"/>
            </a:endParaRPr>
          </a:p>
          <a:p>
            <a:pPr algn="just">
              <a:lnSpc>
                <a:spcPct val="100000"/>
              </a:lnSpc>
              <a:spcBef>
                <a:spcPts val="575"/>
              </a:spcBef>
              <a:spcAft>
                <a:spcPts val="575"/>
              </a:spcAft>
              <a:buNone/>
            </a:pPr>
            <a:r>
              <a:rPr b="0" lang="en-US" sz="2000" spc="-1" strike="noStrike">
                <a:latin typeface="Ubuntu"/>
              </a:rPr>
              <a:t>• </a:t>
            </a:r>
            <a:r>
              <a:rPr b="0" lang="en-US" sz="2000" spc="-1" strike="noStrike">
                <a:latin typeface="Ubuntu"/>
              </a:rPr>
              <a:t>Если пользователь имеет идентификатор, зарегистрированный в сети, он считается </a:t>
            </a:r>
            <a:r>
              <a:rPr b="1" lang="en-US" sz="2000" spc="-1" strike="noStrike">
                <a:latin typeface="Ubuntu"/>
              </a:rPr>
              <a:t>легальным</a:t>
            </a:r>
            <a:r>
              <a:rPr b="0" lang="en-US" sz="2000" spc="-1" strike="noStrike">
                <a:latin typeface="Ubuntu"/>
              </a:rPr>
              <a:t> (законным) пользователем; остальные пользователи относятся к </a:t>
            </a:r>
            <a:r>
              <a:rPr b="1" lang="en-US" sz="2000" spc="-1" strike="noStrike">
                <a:latin typeface="Ubuntu"/>
              </a:rPr>
              <a:t>нелегальным</a:t>
            </a:r>
            <a:r>
              <a:rPr b="0" lang="en-US" sz="2000" spc="-1" strike="noStrike">
                <a:latin typeface="Ubuntu"/>
              </a:rPr>
              <a:t>.</a:t>
            </a:r>
            <a:endParaRPr b="0" lang="en-US" sz="2000" spc="-1" strike="noStrike">
              <a:latin typeface="Arial"/>
            </a:endParaRPr>
          </a:p>
          <a:p>
            <a:pPr algn="just">
              <a:lnSpc>
                <a:spcPct val="100000"/>
              </a:lnSpc>
              <a:spcBef>
                <a:spcPts val="575"/>
              </a:spcBef>
              <a:spcAft>
                <a:spcPts val="575"/>
              </a:spcAft>
              <a:buNone/>
            </a:pPr>
            <a:r>
              <a:rPr b="0" lang="en-US" sz="2000" spc="-1" strike="noStrike">
                <a:latin typeface="Ubuntu"/>
              </a:rPr>
              <a:t>• </a:t>
            </a:r>
            <a:r>
              <a:rPr b="0" lang="en-US" sz="2000" spc="-1" strike="noStrike">
                <a:latin typeface="Ubuntu"/>
              </a:rPr>
              <a:t>Прежде чем получить доступ к ресурсам компьютерной системы, пользователь должен пройти процесс первичного взаимодействия с компьютерной системой, который включает </a:t>
            </a:r>
            <a:r>
              <a:rPr b="1" lang="en-US" sz="2000" spc="-1" strike="noStrike">
                <a:latin typeface="Ubuntu"/>
              </a:rPr>
              <a:t>идентификацию и аутентификацию</a:t>
            </a:r>
            <a:r>
              <a:rPr b="0" lang="en-US" sz="2000" spc="-1" strike="noStrike">
                <a:latin typeface="Ubuntu"/>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24" name="Рисунок 40" descr=""/>
          <p:cNvPicPr/>
          <p:nvPr/>
        </p:nvPicPr>
        <p:blipFill>
          <a:blip r:embed="rId1"/>
          <a:stretch/>
        </p:blipFill>
        <p:spPr>
          <a:xfrm>
            <a:off x="11125080" y="83520"/>
            <a:ext cx="998280" cy="1057680"/>
          </a:xfrm>
          <a:prstGeom prst="rect">
            <a:avLst/>
          </a:prstGeom>
          <a:ln w="0">
            <a:noFill/>
          </a:ln>
        </p:spPr>
      </p:pic>
      <p:sp>
        <p:nvSpPr>
          <p:cNvPr id="225" name="Прямая соединительная линия 40"/>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26" name="PlaceHolder 34"/>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3200" spc="-1" strike="noStrike">
                <a:solidFill>
                  <a:srgbClr val="2369b0"/>
                </a:solidFill>
                <a:latin typeface="Ubuntu"/>
              </a:rPr>
              <a:t>OAuth и OpenID Connect</a:t>
            </a:r>
            <a:endParaRPr b="0" lang="en-US" sz="3200" spc="-1" strike="noStrike">
              <a:latin typeface="Arial"/>
            </a:endParaRPr>
          </a:p>
        </p:txBody>
      </p:sp>
      <p:sp>
        <p:nvSpPr>
          <p:cNvPr id="227" name=""/>
          <p:cNvSpPr txBox="1"/>
          <p:nvPr/>
        </p:nvSpPr>
        <p:spPr>
          <a:xfrm>
            <a:off x="228600" y="794880"/>
            <a:ext cx="11658600" cy="5834520"/>
          </a:xfrm>
          <a:prstGeom prst="rect">
            <a:avLst/>
          </a:prstGeom>
          <a:noFill/>
          <a:ln w="0">
            <a:noFill/>
          </a:ln>
        </p:spPr>
        <p:txBody>
          <a:bodyPr lIns="90000" rIns="90000" tIns="45000" bIns="45000" anchor="t">
            <a:noAutofit/>
          </a:bodyPr>
          <a:p>
            <a:pPr algn="just">
              <a:spcBef>
                <a:spcPts val="145"/>
              </a:spcBef>
              <a:spcAft>
                <a:spcPts val="145"/>
              </a:spcAft>
              <a:buNone/>
            </a:pPr>
            <a:r>
              <a:rPr b="1" lang="en-US" sz="1800" spc="-1" strike="noStrike">
                <a:latin typeface="Ubuntu"/>
              </a:rPr>
              <a:t>Стандарты OAuth и OpenID Connect</a:t>
            </a:r>
            <a:endParaRPr b="0" lang="en-US" sz="1800" spc="-1" strike="noStrike">
              <a:latin typeface="Ubuntu"/>
            </a:endParaRPr>
          </a:p>
          <a:p>
            <a:pPr algn="just">
              <a:spcBef>
                <a:spcPts val="145"/>
              </a:spcBef>
              <a:spcAft>
                <a:spcPts val="145"/>
              </a:spcAft>
              <a:buNone/>
            </a:pPr>
            <a:r>
              <a:rPr b="0" lang="en-US" sz="1800" spc="-1" strike="noStrike">
                <a:latin typeface="Ubuntu"/>
              </a:rPr>
              <a:t>В отличие от SAML и WS-Federation, стандарт OAuth (Open Authorization) не описывает протокол аутентификации пользователя. Вместо этого он определяет механизм получения доступа одного приложения к другому от имени пользователя. Однако существуют схемы, позволяющие осуществить аутентификацию пользователя на базе этого стандарта.</a:t>
            </a:r>
            <a:endParaRPr b="0" lang="en-US" sz="1800" spc="-1" strike="noStrike">
              <a:latin typeface="Ubuntu"/>
            </a:endParaRPr>
          </a:p>
          <a:p>
            <a:pPr algn="just">
              <a:spcBef>
                <a:spcPts val="145"/>
              </a:spcBef>
              <a:spcAft>
                <a:spcPts val="145"/>
              </a:spcAft>
              <a:buNone/>
            </a:pPr>
            <a:r>
              <a:rPr b="0" lang="en-US" sz="1800" spc="-1" strike="noStrike">
                <a:latin typeface="Ubuntu"/>
              </a:rPr>
              <a:t>Первая версия стандарта разрабатывалась в 2007 – 2010 гг., а текущая версия 2.0 опубликована в 2012 г. Версия 2.0 значительно расширяет и в то же время упрощает стандарт, но обратно несовместима с версией 1.0. Сейчас OAuth 2.0 очень популярен и используется повсеместно для предоставления делегированного доступа и третье-сторонней аутентификации пользователей.</a:t>
            </a:r>
            <a:endParaRPr b="0" lang="en-US" sz="1800" spc="-1" strike="noStrike">
              <a:latin typeface="Ubuntu"/>
            </a:endParaRPr>
          </a:p>
          <a:p>
            <a:pPr algn="just">
              <a:spcBef>
                <a:spcPts val="145"/>
              </a:spcBef>
              <a:spcAft>
                <a:spcPts val="145"/>
              </a:spcAft>
              <a:buNone/>
            </a:pPr>
            <a:r>
              <a:rPr b="0" i="1" lang="en-US" sz="1800" spc="-1" strike="noStrike">
                <a:latin typeface="Ubuntu"/>
              </a:rPr>
              <a:t>Чтобы лучше понять сам стандарт, рассмотрим пример веб-приложения, которое помогает пользователям планировать путешествия. Как часть функциональности оно умеет анализировать почту пользователей на наличие писем с подтверждениями бронирований и автоматически включать их в планируемый маршрут. Возникает вопрос, как это веб-приложение может безопасно получить доступ к почте пользователей, например, к Gmail?</a:t>
            </a:r>
            <a:endParaRPr b="0" lang="en-US" sz="1800" spc="-1" strike="noStrike">
              <a:latin typeface="Ubuntu"/>
            </a:endParaRPr>
          </a:p>
          <a:p>
            <a:pPr algn="just">
              <a:spcBef>
                <a:spcPts val="1191"/>
              </a:spcBef>
              <a:spcAft>
                <a:spcPts val="992"/>
              </a:spcAft>
              <a:buNone/>
            </a:pPr>
            <a:r>
              <a:rPr b="0" i="1" lang="en-US" sz="1800" spc="-1" strike="noStrike">
                <a:latin typeface="Ubuntu"/>
              </a:rPr>
              <a:t>&gt; Попросить пользователя указать данные своей учетной записи? — плохой вариант.</a:t>
            </a:r>
            <a:endParaRPr b="0" lang="en-US" sz="1800" spc="-1" strike="noStrike">
              <a:latin typeface="Ubuntu"/>
            </a:endParaRPr>
          </a:p>
          <a:p>
            <a:pPr algn="just">
              <a:spcBef>
                <a:spcPts val="1191"/>
              </a:spcBef>
              <a:spcAft>
                <a:spcPts val="992"/>
              </a:spcAft>
              <a:buNone/>
            </a:pPr>
            <a:r>
              <a:rPr b="0" i="1" lang="en-US" sz="1800" spc="-1" strike="noStrike">
                <a:latin typeface="Ubuntu"/>
              </a:rPr>
              <a:t>&gt; Попросить пользователя создать ключ доступа? — возможно, но весьма сложно.</a:t>
            </a:r>
            <a:endParaRPr b="0" lang="en-US" sz="1800" spc="-1" strike="noStrike">
              <a:latin typeface="Ubuntu"/>
            </a:endParaRPr>
          </a:p>
          <a:p>
            <a:pPr algn="just">
              <a:spcBef>
                <a:spcPts val="1191"/>
              </a:spcBef>
              <a:spcAft>
                <a:spcPts val="992"/>
              </a:spcAft>
              <a:buNone/>
            </a:pPr>
            <a:r>
              <a:rPr b="0" lang="en-US" sz="1800" spc="-1" strike="noStrike">
                <a:latin typeface="Ubuntu"/>
              </a:rPr>
              <a:t>Как раз эту проблему и позволяет решить стандарт OAuth: он описывает, как приложение путешествий (client) может получить доступ к почте пользователя (resource server) с разрешения пользователя (resource owner). В общем виде весь процесс состоит из нескольких шагов:</a:t>
            </a:r>
            <a:endParaRPr b="0" lang="en-US" sz="1800" spc="-1" strike="noStrike">
              <a:latin typeface="Ubuntu"/>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28" name="Рисунок 42" descr=""/>
          <p:cNvPicPr/>
          <p:nvPr/>
        </p:nvPicPr>
        <p:blipFill>
          <a:blip r:embed="rId1"/>
          <a:stretch/>
        </p:blipFill>
        <p:spPr>
          <a:xfrm>
            <a:off x="11125080" y="83520"/>
            <a:ext cx="998280" cy="1057680"/>
          </a:xfrm>
          <a:prstGeom prst="rect">
            <a:avLst/>
          </a:prstGeom>
          <a:ln w="0">
            <a:noFill/>
          </a:ln>
        </p:spPr>
      </p:pic>
      <p:sp>
        <p:nvSpPr>
          <p:cNvPr id="229" name="Прямая соединительная линия 4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30" name="PlaceHolder 36"/>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3200" spc="-1" strike="noStrike">
                <a:solidFill>
                  <a:srgbClr val="2369b0"/>
                </a:solidFill>
                <a:latin typeface="Ubuntu"/>
              </a:rPr>
              <a:t>OAuth</a:t>
            </a:r>
            <a:endParaRPr b="0" lang="en-US" sz="3200" spc="-1" strike="noStrike">
              <a:latin typeface="Arial"/>
            </a:endParaRPr>
          </a:p>
        </p:txBody>
      </p:sp>
      <p:sp>
        <p:nvSpPr>
          <p:cNvPr id="231" name=""/>
          <p:cNvSpPr txBox="1"/>
          <p:nvPr/>
        </p:nvSpPr>
        <p:spPr>
          <a:xfrm>
            <a:off x="380880" y="914400"/>
            <a:ext cx="11049120" cy="2779560"/>
          </a:xfrm>
          <a:prstGeom prst="rect">
            <a:avLst/>
          </a:prstGeom>
          <a:noFill/>
          <a:ln w="0">
            <a:noFill/>
          </a:ln>
        </p:spPr>
        <p:txBody>
          <a:bodyPr lIns="90000" rIns="90000" tIns="45000" bIns="45000" anchor="t">
            <a:noAutofit/>
          </a:bodyPr>
          <a:p>
            <a:pPr algn="just">
              <a:spcBef>
                <a:spcPts val="145"/>
              </a:spcBef>
              <a:spcAft>
                <a:spcPts val="145"/>
              </a:spcAft>
              <a:buNone/>
            </a:pPr>
            <a:r>
              <a:rPr b="0" lang="en-US" sz="2000" spc="-1" strike="noStrike">
                <a:latin typeface="Ubuntu"/>
              </a:rPr>
              <a:t>Пользователь (resource owner) дает разрешение приложению (client) на доступ к определенному ресурсу в виде гранта. </a:t>
            </a:r>
            <a:endParaRPr b="0" lang="en-US" sz="2000" spc="-1" strike="noStrike">
              <a:latin typeface="Ubuntu"/>
            </a:endParaRPr>
          </a:p>
          <a:p>
            <a:pPr algn="just">
              <a:spcBef>
                <a:spcPts val="145"/>
              </a:spcBef>
              <a:spcAft>
                <a:spcPts val="145"/>
              </a:spcAft>
              <a:buNone/>
            </a:pPr>
            <a:r>
              <a:rPr b="0" lang="en-US" sz="2000" spc="-1" strike="noStrike">
                <a:latin typeface="Ubuntu"/>
              </a:rPr>
              <a:t>Приложение обращается к серверу авторизации и получает токен доступа к ресурсу в обмен на свой грант. В нашем примере сервер авторизации — Google. При вызове приложение дополнительно аутентифицируется при помощи ключа доступа, выданным ему при предварительной регистрации.</a:t>
            </a:r>
            <a:endParaRPr b="0" lang="en-US" sz="2000" spc="-1" strike="noStrike">
              <a:latin typeface="Ubuntu"/>
            </a:endParaRPr>
          </a:p>
          <a:p>
            <a:pPr algn="just">
              <a:spcBef>
                <a:spcPts val="145"/>
              </a:spcBef>
              <a:spcAft>
                <a:spcPts val="145"/>
              </a:spcAft>
              <a:buNone/>
            </a:pPr>
            <a:r>
              <a:rPr b="0" lang="en-US" sz="2000" spc="-1" strike="noStrike">
                <a:latin typeface="Ubuntu"/>
              </a:rPr>
              <a:t>Приложение использует этот токен для получения требуемых данных от сервера ресурсов (в нашем случае — сервис Gmail).</a:t>
            </a:r>
            <a:endParaRPr b="0" lang="en-US" sz="2000" spc="-1" strike="noStrike">
              <a:latin typeface="Ubuntu"/>
            </a:endParaRPr>
          </a:p>
          <a:p>
            <a:pPr algn="just">
              <a:spcBef>
                <a:spcPts val="145"/>
              </a:spcBef>
              <a:spcAft>
                <a:spcPts val="145"/>
              </a:spcAft>
              <a:buNone/>
            </a:pPr>
            <a:endParaRPr b="0" lang="en-US" sz="2000" spc="-1" strike="noStrike">
              <a:latin typeface="Ubuntu"/>
            </a:endParaRPr>
          </a:p>
        </p:txBody>
      </p:sp>
      <p:pic>
        <p:nvPicPr>
          <p:cNvPr id="232" name="" descr=""/>
          <p:cNvPicPr/>
          <p:nvPr/>
        </p:nvPicPr>
        <p:blipFill>
          <a:blip r:embed="rId2"/>
          <a:stretch/>
        </p:blipFill>
        <p:spPr>
          <a:xfrm>
            <a:off x="1446480" y="3429000"/>
            <a:ext cx="8383320" cy="2870640"/>
          </a:xfrm>
          <a:prstGeom prst="rect">
            <a:avLst/>
          </a:prstGeom>
          <a:ln w="0">
            <a:noFill/>
          </a:ln>
        </p:spPr>
      </p:pic>
      <p:sp>
        <p:nvSpPr>
          <p:cNvPr id="233" name=""/>
          <p:cNvSpPr/>
          <p:nvPr/>
        </p:nvSpPr>
        <p:spPr>
          <a:xfrm>
            <a:off x="1371600" y="6195240"/>
            <a:ext cx="8686800" cy="605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000" spc="-1" strike="noStrike">
                <a:latin typeface="Ubuntu"/>
              </a:rPr>
              <a:t>Рис. 7. Взаимодействие клиентов по схеме OAuth.</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34" name="Рисунок 41" descr=""/>
          <p:cNvPicPr/>
          <p:nvPr/>
        </p:nvPicPr>
        <p:blipFill>
          <a:blip r:embed="rId1"/>
          <a:stretch/>
        </p:blipFill>
        <p:spPr>
          <a:xfrm>
            <a:off x="11125080" y="83520"/>
            <a:ext cx="998280" cy="1057680"/>
          </a:xfrm>
          <a:prstGeom prst="rect">
            <a:avLst/>
          </a:prstGeom>
          <a:ln w="0">
            <a:noFill/>
          </a:ln>
        </p:spPr>
      </p:pic>
      <p:sp>
        <p:nvSpPr>
          <p:cNvPr id="235" name="Прямая соединительная линия 41"/>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36" name="PlaceHolder 35"/>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3200" spc="-1" strike="noStrike">
                <a:solidFill>
                  <a:srgbClr val="2369b0"/>
                </a:solidFill>
                <a:latin typeface="Ubuntu"/>
              </a:rPr>
              <a:t>OAuth</a:t>
            </a:r>
            <a:endParaRPr b="0" lang="en-US" sz="3200" spc="-1" strike="noStrike">
              <a:latin typeface="Arial"/>
            </a:endParaRPr>
          </a:p>
        </p:txBody>
      </p:sp>
      <p:sp>
        <p:nvSpPr>
          <p:cNvPr id="237" name=""/>
          <p:cNvSpPr txBox="1"/>
          <p:nvPr/>
        </p:nvSpPr>
        <p:spPr>
          <a:xfrm>
            <a:off x="380880" y="914400"/>
            <a:ext cx="11049120" cy="6041880"/>
          </a:xfrm>
          <a:prstGeom prst="rect">
            <a:avLst/>
          </a:prstGeom>
          <a:noFill/>
          <a:ln w="0">
            <a:noFill/>
          </a:ln>
        </p:spPr>
        <p:txBody>
          <a:bodyPr lIns="90000" rIns="90000" tIns="45000" bIns="45000" anchor="t">
            <a:noAutofit/>
          </a:bodyPr>
          <a:p>
            <a:pPr algn="just">
              <a:spcBef>
                <a:spcPts val="145"/>
              </a:spcBef>
              <a:spcAft>
                <a:spcPts val="145"/>
              </a:spcAft>
              <a:buNone/>
            </a:pPr>
            <a:r>
              <a:rPr b="0" lang="en-US" sz="2000" spc="-1" strike="noStrike">
                <a:latin typeface="Ubuntu"/>
              </a:rPr>
              <a:t>Стандарт описывает четыре вида грантов, которые определяют возможные сценарии применения:</a:t>
            </a:r>
            <a:endParaRPr b="0" lang="en-US" sz="2000" spc="-1" strike="noStrike">
              <a:latin typeface="Ubuntu"/>
            </a:endParaRPr>
          </a:p>
          <a:p>
            <a:pPr algn="just">
              <a:spcBef>
                <a:spcPts val="145"/>
              </a:spcBef>
              <a:spcAft>
                <a:spcPts val="145"/>
              </a:spcAft>
              <a:buNone/>
            </a:pP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1" lang="en-US" sz="2000" spc="-1" strike="noStrike">
                <a:latin typeface="Ubuntu"/>
              </a:rPr>
              <a:t> </a:t>
            </a:r>
            <a:r>
              <a:rPr b="1" lang="en-US" sz="2000" spc="-1" strike="noStrike">
                <a:latin typeface="Ubuntu"/>
              </a:rPr>
              <a:t>Authorization Code </a:t>
            </a:r>
            <a:r>
              <a:rPr b="0" lang="en-US" sz="2000" spc="-1" strike="noStrike">
                <a:latin typeface="Ubuntu"/>
              </a:rPr>
              <a:t>— этот грант пользователь может получить от сервера авторизации после успешной аутентификации и подтверждения согласия на предоставление доступа. Такой способ наиболее часто используется в веб-приложениях. Процесс получения гранта очень похож на механизм аутентификации пассивных клиентов в SAML и WS-Federation.</a:t>
            </a: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1" lang="en-US" sz="2000" spc="-1" strike="noStrike">
                <a:latin typeface="Ubuntu"/>
              </a:rPr>
              <a:t> </a:t>
            </a:r>
            <a:r>
              <a:rPr b="1" lang="en-US" sz="2000" spc="-1" strike="noStrike">
                <a:latin typeface="Ubuntu"/>
              </a:rPr>
              <a:t>Implicit</a:t>
            </a:r>
            <a:r>
              <a:rPr b="0" lang="en-US" sz="2000" spc="-1" strike="noStrike">
                <a:latin typeface="Ubuntu"/>
              </a:rPr>
              <a:t> — применяется, когда у приложения нет возможности безопасно получить токен от сервера авторизации (например, JavaScript-приложение в браузере). В этом случае грант представляет собой токен, полученный от сервера авторизации, а шаг № 2 исключается из сценария выше.</a:t>
            </a: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0" lang="en-US" sz="2000" spc="-1" strike="noStrike">
                <a:latin typeface="Ubuntu"/>
              </a:rPr>
              <a:t> </a:t>
            </a:r>
            <a:r>
              <a:rPr b="1" lang="en-US" sz="2000" spc="-1" strike="noStrike">
                <a:latin typeface="Ubuntu"/>
              </a:rPr>
              <a:t>Resource Owner Password Credentials</a:t>
            </a:r>
            <a:r>
              <a:rPr b="0" lang="en-US" sz="2000" spc="-1" strike="noStrike">
                <a:latin typeface="Ubuntu"/>
              </a:rPr>
              <a:t> — грант представляет собой пару username/password пользователя. Может применяться, если приложение является «интерфейсом» для сервера ресурсов (например, приложение — мобильный клиент для Gmail).</a:t>
            </a: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0" lang="en-US" sz="2000" spc="-1" strike="noStrike">
                <a:latin typeface="Ubuntu"/>
              </a:rPr>
              <a:t> </a:t>
            </a:r>
            <a:r>
              <a:rPr b="1" lang="en-US" sz="2000" spc="-1" strike="noStrike">
                <a:latin typeface="Ubuntu"/>
              </a:rPr>
              <a:t>Client Credentials</a:t>
            </a:r>
            <a:r>
              <a:rPr b="0" lang="en-US" sz="2000" spc="-1" strike="noStrike">
                <a:latin typeface="Ubuntu"/>
              </a:rPr>
              <a:t> — в этом случае нет никакого пользователя, а приложение получает доступ к своим ресурсам при помощи своих ключей доступа (исключается шаг № 1).</a:t>
            </a:r>
            <a:endParaRPr b="0" lang="en-US" sz="2000" spc="-1" strike="noStrike">
              <a:latin typeface="Ubuntu"/>
            </a:endParaRPr>
          </a:p>
          <a:p>
            <a:pPr algn="just">
              <a:spcBef>
                <a:spcPts val="145"/>
              </a:spcBef>
              <a:spcAft>
                <a:spcPts val="145"/>
              </a:spcAft>
              <a:buNone/>
            </a:pP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38" name="Рисунок 43" descr=""/>
          <p:cNvPicPr/>
          <p:nvPr/>
        </p:nvPicPr>
        <p:blipFill>
          <a:blip r:embed="rId1"/>
          <a:stretch/>
        </p:blipFill>
        <p:spPr>
          <a:xfrm>
            <a:off x="11125080" y="83520"/>
            <a:ext cx="998280" cy="1057680"/>
          </a:xfrm>
          <a:prstGeom prst="rect">
            <a:avLst/>
          </a:prstGeom>
          <a:ln w="0">
            <a:noFill/>
          </a:ln>
        </p:spPr>
      </p:pic>
      <p:sp>
        <p:nvSpPr>
          <p:cNvPr id="239" name="Прямая соединительная линия 43"/>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40" name="PlaceHolder 37"/>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3200" spc="-1" strike="noStrike">
                <a:solidFill>
                  <a:srgbClr val="2369b0"/>
                </a:solidFill>
                <a:latin typeface="Ubuntu"/>
              </a:rPr>
              <a:t>Oauth и OpenID</a:t>
            </a:r>
            <a:endParaRPr b="0" lang="en-US" sz="3200" spc="-1" strike="noStrike">
              <a:latin typeface="Arial"/>
            </a:endParaRPr>
          </a:p>
        </p:txBody>
      </p:sp>
      <p:sp>
        <p:nvSpPr>
          <p:cNvPr id="241" name=""/>
          <p:cNvSpPr txBox="1"/>
          <p:nvPr/>
        </p:nvSpPr>
        <p:spPr>
          <a:xfrm>
            <a:off x="380880" y="685800"/>
            <a:ext cx="11049120" cy="6005160"/>
          </a:xfrm>
          <a:prstGeom prst="rect">
            <a:avLst/>
          </a:prstGeom>
          <a:noFill/>
          <a:ln w="0">
            <a:noFill/>
          </a:ln>
        </p:spPr>
        <p:txBody>
          <a:bodyPr lIns="90000" rIns="90000" tIns="45000" bIns="45000" anchor="t">
            <a:noAutofit/>
          </a:bodyPr>
          <a:p>
            <a:pPr algn="just">
              <a:spcBef>
                <a:spcPts val="145"/>
              </a:spcBef>
              <a:spcAft>
                <a:spcPts val="145"/>
              </a:spcAft>
              <a:buNone/>
            </a:pPr>
            <a:r>
              <a:rPr b="0" lang="en-US" sz="2000" spc="-1" strike="noStrike">
                <a:latin typeface="Ubuntu"/>
              </a:rPr>
              <a:t>Стандарт не определяет формат токена, который получает приложение: в сценариях, адресуемых стандартом, приложению нет необходимости анализировать токен, т. к. он лишь используется для получения доступа к ресурсам. Поэтому ни токен, ни грант сами по себе не могут быть использованы для аутентификации пользователя. Однако если приложению необходимо получить достоверную информацию о пользователе, существуют несколько способов это сделать:</a:t>
            </a:r>
            <a:endParaRPr b="0" lang="en-US" sz="2000" spc="-1" strike="noStrike">
              <a:latin typeface="Ubuntu"/>
            </a:endParaRPr>
          </a:p>
          <a:p>
            <a:pPr algn="just">
              <a:spcBef>
                <a:spcPts val="145"/>
              </a:spcBef>
              <a:spcAft>
                <a:spcPts val="145"/>
              </a:spcAft>
              <a:buNone/>
            </a:pP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0" lang="en-US" sz="2000" spc="-1" strike="noStrike">
                <a:latin typeface="Ubuntu"/>
              </a:rPr>
              <a:t> </a:t>
            </a:r>
            <a:r>
              <a:rPr b="0" lang="en-US" sz="2000" spc="-1" strike="noStrike">
                <a:latin typeface="Ubuntu"/>
              </a:rPr>
              <a:t>Зачастую API сервера ресурсов включает операцию, предоставляющую информацию о самом пользователе (например, /me в Facebook API). Приложение может выполнять эту операцию каждый раз после получения токена для идентификации клиента. Такой метод иногда называют псевдо-аутентификацией.</a:t>
            </a:r>
            <a:endParaRPr b="0" lang="en-US" sz="2000" spc="-1" strike="noStrike">
              <a:latin typeface="Ubuntu"/>
            </a:endParaRPr>
          </a:p>
          <a:p>
            <a:pPr marL="216000" indent="-216000" algn="just">
              <a:spcBef>
                <a:spcPts val="145"/>
              </a:spcBef>
              <a:spcAft>
                <a:spcPts val="145"/>
              </a:spcAft>
              <a:buClr>
                <a:srgbClr val="000000"/>
              </a:buClr>
              <a:buFont typeface="StarSymbol"/>
              <a:buAutoNum type="arabicPeriod"/>
            </a:pPr>
            <a:r>
              <a:rPr b="0" lang="en-US" sz="2000" spc="-1" strike="noStrike">
                <a:latin typeface="Ubuntu"/>
              </a:rPr>
              <a:t> </a:t>
            </a:r>
            <a:r>
              <a:rPr b="0" lang="en-US" sz="2000" spc="-1" strike="noStrike">
                <a:latin typeface="Ubuntu"/>
              </a:rPr>
              <a:t>Использовать стандарт </a:t>
            </a:r>
            <a:r>
              <a:rPr b="1" lang="en-US" sz="2000" spc="-1" strike="noStrike">
                <a:latin typeface="Ubuntu"/>
              </a:rPr>
              <a:t>OpenID Connect</a:t>
            </a:r>
            <a:r>
              <a:rPr b="0" lang="en-US" sz="2000" spc="-1" strike="noStrike">
                <a:latin typeface="Ubuntu"/>
              </a:rPr>
              <a:t>, разработанный как слой учетных данных поверх OAuth (опубликован в 2014 г.). В соответствии с этим стандартом, сервер авторизации предоставляет дополнительный identity token на шаге № 2. Этот токен в формате JWT будет содержать набор определенных полей (claims) с информацией о пользователе.</a:t>
            </a:r>
            <a:endParaRPr b="0" lang="en-US" sz="2000" spc="-1" strike="noStrike">
              <a:latin typeface="Ubuntu"/>
            </a:endParaRPr>
          </a:p>
          <a:p>
            <a:pPr algn="just">
              <a:spcBef>
                <a:spcPts val="145"/>
              </a:spcBef>
              <a:spcAft>
                <a:spcPts val="145"/>
              </a:spcAft>
              <a:buNone/>
            </a:pPr>
            <a:endParaRPr b="0" lang="en-US" sz="2000" spc="-1" strike="noStrike">
              <a:latin typeface="Ubuntu"/>
            </a:endParaRPr>
          </a:p>
          <a:p>
            <a:pPr algn="just">
              <a:spcBef>
                <a:spcPts val="145"/>
              </a:spcBef>
              <a:spcAft>
                <a:spcPts val="145"/>
              </a:spcAft>
              <a:buNone/>
            </a:pPr>
            <a:r>
              <a:rPr b="0" lang="en-US" sz="2000" spc="-1" strike="noStrike">
                <a:latin typeface="Ubuntu"/>
              </a:rPr>
              <a:t>Стоит заметить, что OpenID Connect, заменивший предыдущие версии стандарта OpenID 1.0 и 2.0, также содержит набор необязательных дополнений для поиска серверов авторизации, динамической регистрации клиентов и управления сессией пользователя.</a:t>
            </a: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42" name="Рисунок 44" descr=""/>
          <p:cNvPicPr/>
          <p:nvPr/>
        </p:nvPicPr>
        <p:blipFill>
          <a:blip r:embed="rId1"/>
          <a:stretch/>
        </p:blipFill>
        <p:spPr>
          <a:xfrm>
            <a:off x="11125080" y="83520"/>
            <a:ext cx="998280" cy="1057680"/>
          </a:xfrm>
          <a:prstGeom prst="rect">
            <a:avLst/>
          </a:prstGeom>
          <a:ln w="0">
            <a:noFill/>
          </a:ln>
        </p:spPr>
      </p:pic>
      <p:sp>
        <p:nvSpPr>
          <p:cNvPr id="243" name="Прямая соединительная линия 4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44" name="PlaceHolder 38"/>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3200" spc="-1" strike="noStrike">
                <a:solidFill>
                  <a:srgbClr val="2369b0"/>
                </a:solidFill>
                <a:latin typeface="Ubuntu"/>
              </a:rPr>
              <a:t>Oauth и OpenID</a:t>
            </a:r>
            <a:endParaRPr b="0" lang="en-US" sz="3200" spc="-1" strike="noStrike">
              <a:latin typeface="Arial"/>
            </a:endParaRPr>
          </a:p>
        </p:txBody>
      </p:sp>
      <p:pic>
        <p:nvPicPr>
          <p:cNvPr id="245" name="" descr=""/>
          <p:cNvPicPr/>
          <p:nvPr/>
        </p:nvPicPr>
        <p:blipFill>
          <a:blip r:embed="rId2"/>
          <a:stretch/>
        </p:blipFill>
        <p:spPr>
          <a:xfrm>
            <a:off x="2725920" y="771840"/>
            <a:ext cx="7124400" cy="5400360"/>
          </a:xfrm>
          <a:prstGeom prst="rect">
            <a:avLst/>
          </a:prstGeom>
          <a:ln w="0">
            <a:noFill/>
          </a:ln>
        </p:spPr>
      </p:pic>
      <p:sp>
        <p:nvSpPr>
          <p:cNvPr id="246" name=""/>
          <p:cNvSpPr/>
          <p:nvPr/>
        </p:nvSpPr>
        <p:spPr>
          <a:xfrm>
            <a:off x="1371600" y="6195240"/>
            <a:ext cx="8686800" cy="605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000" spc="-1" strike="noStrike">
                <a:latin typeface="Ubuntu"/>
              </a:rPr>
              <a:t>Рис. 8. Рассмотренные способы аутентификации.</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47" name="Рисунок 45" descr=""/>
          <p:cNvPicPr/>
          <p:nvPr/>
        </p:nvPicPr>
        <p:blipFill>
          <a:blip r:embed="rId1"/>
          <a:stretch/>
        </p:blipFill>
        <p:spPr>
          <a:xfrm>
            <a:off x="11125080" y="83520"/>
            <a:ext cx="998280" cy="1057680"/>
          </a:xfrm>
          <a:prstGeom prst="rect">
            <a:avLst/>
          </a:prstGeom>
          <a:ln w="0">
            <a:noFill/>
          </a:ln>
        </p:spPr>
      </p:pic>
      <p:sp>
        <p:nvSpPr>
          <p:cNvPr id="248" name="Прямая соединительная линия 45"/>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49" name="PlaceHolder 39"/>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3200" spc="-1" strike="noStrike">
                <a:solidFill>
                  <a:srgbClr val="2369b0"/>
                </a:solidFill>
                <a:latin typeface="Ubuntu"/>
              </a:rPr>
              <a:t>Авторизация</a:t>
            </a:r>
            <a:endParaRPr b="0" lang="en-US" sz="3200" spc="-1" strike="noStrike">
              <a:latin typeface="Arial"/>
            </a:endParaRPr>
          </a:p>
        </p:txBody>
      </p:sp>
      <p:sp>
        <p:nvSpPr>
          <p:cNvPr id="250" name=""/>
          <p:cNvSpPr/>
          <p:nvPr/>
        </p:nvSpPr>
        <p:spPr>
          <a:xfrm>
            <a:off x="1600200" y="5566680"/>
            <a:ext cx="8686800" cy="605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000" spc="-1" strike="noStrike">
                <a:latin typeface="Ubuntu"/>
              </a:rPr>
              <a:t>Рис. 9. Отличия аутентификации и авторизации.</a:t>
            </a:r>
            <a:endParaRPr b="0" lang="en-US" sz="2000" spc="-1" strike="noStrike">
              <a:latin typeface="Arial"/>
            </a:endParaRPr>
          </a:p>
        </p:txBody>
      </p:sp>
      <p:pic>
        <p:nvPicPr>
          <p:cNvPr id="251" name="" descr=""/>
          <p:cNvPicPr/>
          <p:nvPr/>
        </p:nvPicPr>
        <p:blipFill>
          <a:blip r:embed="rId2"/>
          <a:stretch/>
        </p:blipFill>
        <p:spPr>
          <a:xfrm>
            <a:off x="1076760" y="1143000"/>
            <a:ext cx="9438840" cy="419076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52" name="Рисунок 46" descr=""/>
          <p:cNvPicPr/>
          <p:nvPr/>
        </p:nvPicPr>
        <p:blipFill>
          <a:blip r:embed="rId1"/>
          <a:stretch/>
        </p:blipFill>
        <p:spPr>
          <a:xfrm>
            <a:off x="11125080" y="83520"/>
            <a:ext cx="998280" cy="1057680"/>
          </a:xfrm>
          <a:prstGeom prst="rect">
            <a:avLst/>
          </a:prstGeom>
          <a:ln w="0">
            <a:noFill/>
          </a:ln>
        </p:spPr>
      </p:pic>
      <p:sp>
        <p:nvSpPr>
          <p:cNvPr id="253" name="Прямая соединительная линия 46"/>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54" name="PlaceHolder 40"/>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3200" spc="-1" strike="noStrike">
                <a:solidFill>
                  <a:srgbClr val="2369b0"/>
                </a:solidFill>
                <a:latin typeface="Ubuntu"/>
              </a:rPr>
              <a:t>Авторизация</a:t>
            </a:r>
            <a:endParaRPr b="0" lang="en-US" sz="3200" spc="-1" strike="noStrike">
              <a:latin typeface="Arial"/>
            </a:endParaRPr>
          </a:p>
        </p:txBody>
      </p:sp>
      <p:sp>
        <p:nvSpPr>
          <p:cNvPr id="255" name=""/>
          <p:cNvSpPr txBox="1"/>
          <p:nvPr/>
        </p:nvSpPr>
        <p:spPr>
          <a:xfrm>
            <a:off x="228600" y="806040"/>
            <a:ext cx="10972800" cy="2394360"/>
          </a:xfrm>
          <a:prstGeom prst="rect">
            <a:avLst/>
          </a:prstGeom>
          <a:noFill/>
          <a:ln w="0">
            <a:noFill/>
          </a:ln>
        </p:spPr>
        <p:txBody>
          <a:bodyPr lIns="90000" rIns="90000" tIns="45000" bIns="45000" anchor="t">
            <a:noAutofit/>
          </a:bodyPr>
          <a:p>
            <a:pPr algn="just">
              <a:spcBef>
                <a:spcPts val="145"/>
              </a:spcBef>
              <a:spcAft>
                <a:spcPts val="145"/>
              </a:spcAft>
              <a:buNone/>
            </a:pPr>
            <a:r>
              <a:rPr b="1" lang="en-US" sz="2000" spc="-1" strike="noStrike">
                <a:latin typeface="Ubuntu"/>
              </a:rPr>
              <a:t>Авторизация</a:t>
            </a:r>
            <a:r>
              <a:rPr b="0" lang="en-US" sz="2000" spc="-1" strike="noStrike">
                <a:latin typeface="Ubuntu"/>
              </a:rPr>
              <a:t> — предоставление определённому лицу или группе лиц прав на выполнение определённых действий; а также процесс проверки (подтверждения) данных прав при попытке выполнения этих действий.</a:t>
            </a:r>
            <a:endParaRPr b="0" lang="en-US" sz="2000" spc="-1" strike="noStrike">
              <a:latin typeface="Ubuntu"/>
            </a:endParaRPr>
          </a:p>
          <a:p>
            <a:pPr algn="just">
              <a:spcBef>
                <a:spcPts val="145"/>
              </a:spcBef>
              <a:spcAft>
                <a:spcPts val="145"/>
              </a:spcAft>
              <a:buNone/>
            </a:pPr>
            <a:r>
              <a:rPr b="0" lang="en-US" sz="2000" spc="-1" strike="noStrike">
                <a:latin typeface="Ubuntu"/>
              </a:rPr>
              <a:t>• </a:t>
            </a:r>
            <a:r>
              <a:rPr b="0" lang="en-US" sz="2000" spc="-1" strike="noStrike">
                <a:latin typeface="Ubuntu"/>
              </a:rPr>
              <a:t>Иными словами, авторизация устанавливает сферу действия субъекта и доступные ему ресурсы.</a:t>
            </a:r>
            <a:endParaRPr b="0" lang="en-US" sz="2000" spc="-1" strike="noStrike">
              <a:latin typeface="Ubuntu"/>
            </a:endParaRPr>
          </a:p>
          <a:p>
            <a:pPr algn="just">
              <a:spcBef>
                <a:spcPts val="145"/>
              </a:spcBef>
              <a:spcAft>
                <a:spcPts val="145"/>
              </a:spcAft>
              <a:buNone/>
            </a:pPr>
            <a:r>
              <a:rPr b="0" lang="en-US" sz="2000" spc="-1" strike="noStrike">
                <a:latin typeface="Ubuntu"/>
              </a:rPr>
              <a:t>• </a:t>
            </a:r>
            <a:r>
              <a:rPr b="0" lang="en-US" sz="2000" spc="-1" strike="noStrike">
                <a:latin typeface="Ubuntu"/>
              </a:rPr>
              <a:t>Если система не может надежно отличить авторизованное лицо от неавторизованного, конфиденциальность и целостность информации в ней могут быть нарушены.</a:t>
            </a:r>
            <a:endParaRPr b="0" lang="en-US" sz="2000" spc="-1" strike="noStrike">
              <a:latin typeface="Ubuntu"/>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56" name="Рисунок 47" descr=""/>
          <p:cNvPicPr/>
          <p:nvPr/>
        </p:nvPicPr>
        <p:blipFill>
          <a:blip r:embed="rId1"/>
          <a:stretch/>
        </p:blipFill>
        <p:spPr>
          <a:xfrm>
            <a:off x="11125080" y="83520"/>
            <a:ext cx="998280" cy="1057680"/>
          </a:xfrm>
          <a:prstGeom prst="rect">
            <a:avLst/>
          </a:prstGeom>
          <a:ln w="0">
            <a:noFill/>
          </a:ln>
        </p:spPr>
      </p:pic>
      <p:sp>
        <p:nvSpPr>
          <p:cNvPr id="257" name="Прямая соединительная линия 47"/>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58" name="PlaceHolder 41"/>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3200" spc="-1" strike="noStrike">
                <a:solidFill>
                  <a:srgbClr val="2369b0"/>
                </a:solidFill>
                <a:latin typeface="Ubuntu"/>
              </a:rPr>
              <a:t>Нормативная база</a:t>
            </a:r>
            <a:endParaRPr b="0" lang="en-US" sz="3200" spc="-1" strike="noStrike">
              <a:latin typeface="Arial"/>
            </a:endParaRPr>
          </a:p>
        </p:txBody>
      </p:sp>
      <p:sp>
        <p:nvSpPr>
          <p:cNvPr id="259" name=""/>
          <p:cNvSpPr txBox="1"/>
          <p:nvPr/>
        </p:nvSpPr>
        <p:spPr>
          <a:xfrm>
            <a:off x="241560" y="860760"/>
            <a:ext cx="11645640" cy="5721480"/>
          </a:xfrm>
          <a:prstGeom prst="rect">
            <a:avLst/>
          </a:prstGeom>
          <a:noFill/>
          <a:ln w="0">
            <a:noFill/>
          </a:ln>
        </p:spPr>
        <p:txBody>
          <a:bodyPr lIns="90000" rIns="90000" tIns="45000" bIns="45000" anchor="t">
            <a:noAutofit/>
          </a:bodyPr>
          <a:p>
            <a:pPr algn="just">
              <a:spcBef>
                <a:spcPts val="145"/>
              </a:spcBef>
              <a:spcAft>
                <a:spcPts val="145"/>
              </a:spcAft>
              <a:buNone/>
            </a:pPr>
            <a:r>
              <a:rPr b="0" lang="en-US" sz="1800" spc="-1" strike="noStrike">
                <a:latin typeface="Arial"/>
              </a:rPr>
              <a:t>В июне 2017 года Национальный институт стандартов и технологий США (NIST) </a:t>
            </a:r>
            <a:endParaRPr b="0" lang="en-US" sz="1800" spc="-1" strike="noStrike">
              <a:latin typeface="Arial"/>
            </a:endParaRPr>
          </a:p>
          <a:p>
            <a:pPr algn="just">
              <a:spcBef>
                <a:spcPts val="145"/>
              </a:spcBef>
              <a:spcAft>
                <a:spcPts val="145"/>
              </a:spcAft>
              <a:buNone/>
            </a:pPr>
            <a:r>
              <a:rPr b="0" lang="en-US" sz="1800" spc="-1" strike="noStrike">
                <a:latin typeface="Arial"/>
              </a:rPr>
              <a:t>выпустил новый пересмотр своих руководящих принципов цифровой аутентификации, NIST SP 800-63B-3.</a:t>
            </a:r>
            <a:endParaRPr b="0" lang="en-US" sz="1800" spc="-1" strike="noStrike">
              <a:latin typeface="Arial"/>
            </a:endParaRPr>
          </a:p>
          <a:p>
            <a:pPr algn="just">
              <a:spcBef>
                <a:spcPts val="145"/>
              </a:spcBef>
              <a:spcAft>
                <a:spcPts val="145"/>
              </a:spcAft>
              <a:buNone/>
            </a:pPr>
            <a:r>
              <a:rPr b="0" lang="en-US" sz="1800" spc="-1" strike="noStrike">
                <a:latin typeface="Arial"/>
              </a:rPr>
              <a:t>Сравним эти принципы с правилами по обеспечению защиты от НСД Федеральной службы безопасности Российской Федерации (ФСБ).</a:t>
            </a:r>
            <a:endParaRPr b="0" lang="en-US" sz="1800" spc="-1" strike="noStrike">
              <a:latin typeface="Arial"/>
            </a:endParaRPr>
          </a:p>
          <a:p>
            <a:pPr algn="just">
              <a:spcBef>
                <a:spcPts val="145"/>
              </a:spcBef>
              <a:spcAft>
                <a:spcPts val="145"/>
              </a:spcAft>
              <a:buNone/>
            </a:pP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NIST Special Publication 800-63. Revision 3. Digital Identity Guidelines</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https://pages.nist.gov/800-63-3/</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https://pages.nist.gov/800-63-3/sp800-63-3.html</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NIST Special Publication 800-63A. Digital Identity Guidelines. Enrollment and Identity Proofing Requirements</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https://pages.nist.gov/800-63-3/sp800-63a.html</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NIST Special Publication 800-63B. Digital Identity Guidelines. Authentication and Lifecycle Management</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https://pages.nist.gov/800-63-3/sp800-63b.html</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Приказ Федеральной службы по интеллектуальной собственности от 14 июля 2015 г. N 97 "Об утверждении</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Положения по организации парольной защиты в Федеральной службе по интеллектуальной собственности“</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https://www.garant.ru/products/ipo/prime/doc/71066002/</a:t>
            </a:r>
            <a:endParaRPr b="0" lang="en-US" sz="1800" spc="-1" strike="noStrike">
              <a:latin typeface="Arial"/>
            </a:endParaRPr>
          </a:p>
          <a:p>
            <a:pPr marL="216000" indent="-216000" algn="just">
              <a:spcBef>
                <a:spcPts val="145"/>
              </a:spcBef>
              <a:spcAft>
                <a:spcPts val="145"/>
              </a:spcAft>
              <a:buClr>
                <a:srgbClr val="000000"/>
              </a:buClr>
              <a:buSzPct val="45000"/>
              <a:buFont typeface="Wingdings" charset="2"/>
              <a:buChar char=""/>
            </a:pPr>
            <a:r>
              <a:rPr b="0" lang="en-US" sz="1800" spc="-1" strike="noStrike">
                <a:latin typeface="Arial"/>
              </a:rPr>
              <a:t>Руководство по обеспечению безопасности использования квалифицированной электронной подписи и средств квалифицированной электронной подписи https://roskazna.gov.ru/upload/iblock/9fc/rukovodstvo.pdf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60" name="Рисунок 48" descr=""/>
          <p:cNvPicPr/>
          <p:nvPr/>
        </p:nvPicPr>
        <p:blipFill>
          <a:blip r:embed="rId1"/>
          <a:stretch/>
        </p:blipFill>
        <p:spPr>
          <a:xfrm>
            <a:off x="11125080" y="83520"/>
            <a:ext cx="998280" cy="1057680"/>
          </a:xfrm>
          <a:prstGeom prst="rect">
            <a:avLst/>
          </a:prstGeom>
          <a:ln w="0">
            <a:noFill/>
          </a:ln>
        </p:spPr>
      </p:pic>
      <p:sp>
        <p:nvSpPr>
          <p:cNvPr id="261" name="Прямая соединительная линия 4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62" name="PlaceHolder 42"/>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ru-RU" sz="3200" spc="-1" strike="noStrike">
                <a:solidFill>
                  <a:srgbClr val="2369b0"/>
                </a:solidFill>
                <a:latin typeface="Ubuntu"/>
              </a:rPr>
              <a:t>Нормативная база</a:t>
            </a:r>
            <a:endParaRPr b="0" lang="en-US" sz="3200" spc="-1" strike="noStrike">
              <a:latin typeface="Arial"/>
            </a:endParaRPr>
          </a:p>
        </p:txBody>
      </p:sp>
      <p:pic>
        <p:nvPicPr>
          <p:cNvPr id="263" name="" descr=""/>
          <p:cNvPicPr/>
          <p:nvPr/>
        </p:nvPicPr>
        <p:blipFill>
          <a:blip r:embed="rId2"/>
          <a:stretch/>
        </p:blipFill>
        <p:spPr>
          <a:xfrm>
            <a:off x="432720" y="685800"/>
            <a:ext cx="8482680" cy="60433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304920" y="57240"/>
            <a:ext cx="8381520" cy="474480"/>
          </a:xfrm>
          <a:prstGeom prst="rect">
            <a:avLst/>
          </a:prstGeom>
          <a:noFill/>
          <a:ln w="0">
            <a:noFill/>
          </a:ln>
        </p:spPr>
        <p:txBody>
          <a:bodyPr lIns="0" rIns="0" tIns="0" bIns="0" anchor="t">
            <a:noAutofit/>
          </a:bodyPr>
          <a:p>
            <a:pPr>
              <a:lnSpc>
                <a:spcPct val="100000"/>
              </a:lnSpc>
              <a:buNone/>
            </a:pPr>
            <a:r>
              <a:rPr b="0" lang="ru-RU" sz="3200" spc="-1" strike="noStrike">
                <a:solidFill>
                  <a:srgbClr val="2369b0"/>
                </a:solidFill>
                <a:latin typeface="Times New Roman"/>
                <a:ea typeface="Noto Sans CJK SC"/>
              </a:rPr>
              <a:t>Идентификция, Аутентификация, Авторизация </a:t>
            </a:r>
            <a:endParaRPr b="0" lang="en-US" sz="3200" spc="-1" strike="noStrike">
              <a:latin typeface="Arial"/>
            </a:endParaRPr>
          </a:p>
        </p:txBody>
      </p:sp>
      <p:pic>
        <p:nvPicPr>
          <p:cNvPr id="68" name="Рисунок 5" descr=""/>
          <p:cNvPicPr/>
          <p:nvPr/>
        </p:nvPicPr>
        <p:blipFill>
          <a:blip r:embed="rId1"/>
          <a:stretch/>
        </p:blipFill>
        <p:spPr>
          <a:xfrm>
            <a:off x="11125080" y="83520"/>
            <a:ext cx="998280" cy="1057680"/>
          </a:xfrm>
          <a:prstGeom prst="rect">
            <a:avLst/>
          </a:prstGeom>
          <a:ln w="0">
            <a:noFill/>
          </a:ln>
        </p:spPr>
      </p:pic>
      <p:sp>
        <p:nvSpPr>
          <p:cNvPr id="69" name="Прямая соединительная линия 5"/>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70" name=""/>
          <p:cNvSpPr/>
          <p:nvPr/>
        </p:nvSpPr>
        <p:spPr>
          <a:xfrm>
            <a:off x="0" y="685800"/>
            <a:ext cx="11201040" cy="2652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289"/>
              </a:spcBef>
              <a:buNone/>
            </a:pPr>
            <a:r>
              <a:rPr b="0" lang="en-US" sz="1800" spc="-1" strike="noStrike">
                <a:latin typeface="Ubuntu"/>
              </a:rPr>
              <a:t>На первом экране идет распознавание пользователя по его уникальному идентификатору. </a:t>
            </a:r>
            <a:endParaRPr b="0" lang="en-US" sz="1800" spc="-1" strike="noStrike">
              <a:latin typeface="Arial"/>
            </a:endParaRPr>
          </a:p>
          <a:p>
            <a:pPr algn="just">
              <a:lnSpc>
                <a:spcPct val="100000"/>
              </a:lnSpc>
              <a:spcBef>
                <a:spcPts val="289"/>
              </a:spcBef>
              <a:buNone/>
            </a:pPr>
            <a:endParaRPr b="0" lang="en-US" sz="1800" spc="-1" strike="noStrike">
              <a:latin typeface="Arial"/>
            </a:endParaRPr>
          </a:p>
          <a:p>
            <a:pPr algn="just">
              <a:lnSpc>
                <a:spcPct val="100000"/>
              </a:lnSpc>
              <a:spcBef>
                <a:spcPts val="575"/>
              </a:spcBef>
              <a:spcAft>
                <a:spcPts val="575"/>
              </a:spcAft>
              <a:buNone/>
            </a:pPr>
            <a:r>
              <a:rPr b="1" lang="en-US" sz="1800" spc="-1" strike="noStrike">
                <a:latin typeface="Ubuntu"/>
              </a:rPr>
              <a:t>Цель идентификации</a:t>
            </a:r>
            <a:r>
              <a:rPr b="0" lang="en-US" sz="1800" spc="-1" strike="noStrike">
                <a:latin typeface="Ubuntu"/>
              </a:rPr>
              <a:t> – понять, кто пытается получить доступ к системе. Чаще всего для идентификации используются: e-mail, имя пользователя, телефон, SSO ...</a:t>
            </a:r>
            <a:endParaRPr b="0" lang="en-US" sz="1800" spc="-1" strike="noStrike">
              <a:latin typeface="Arial"/>
            </a:endParaRPr>
          </a:p>
          <a:p>
            <a:pPr algn="just">
              <a:lnSpc>
                <a:spcPct val="100000"/>
              </a:lnSpc>
              <a:spcBef>
                <a:spcPts val="575"/>
              </a:spcBef>
              <a:spcAft>
                <a:spcPts val="575"/>
              </a:spcAft>
              <a:buNone/>
            </a:pPr>
            <a:r>
              <a:rPr b="0" lang="en-US" sz="1800" spc="-1" strike="noStrike">
                <a:latin typeface="Ubuntu"/>
                <a:ea typeface="Noto Sans CJK SC"/>
              </a:rPr>
              <a:t>Бывает возможность выбора. К примеру, залогиниться по имени пользователя или по номеру телефона. Важно то, что этот идентификатор будет являться уникальным значением. В Базе Данных это, вероятнее всего, будет столбец в таблице с уникальными данными (primary key). То есть в системе не может быть зарегистрировано два одинаковых идентификатора, два одинаковых номера телефона, два одинаковых e-mail и так далее. </a:t>
            </a:r>
            <a:endParaRPr b="0" lang="en-US" sz="1800" spc="-1" strike="noStrike">
              <a:latin typeface="Arial"/>
            </a:endParaRPr>
          </a:p>
        </p:txBody>
      </p:sp>
      <p:pic>
        <p:nvPicPr>
          <p:cNvPr id="71" name="" descr=""/>
          <p:cNvPicPr/>
          <p:nvPr/>
        </p:nvPicPr>
        <p:blipFill>
          <a:blip r:embed="rId2"/>
          <a:stretch/>
        </p:blipFill>
        <p:spPr>
          <a:xfrm>
            <a:off x="2286000" y="3193200"/>
            <a:ext cx="6857640" cy="35784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304920" y="57240"/>
            <a:ext cx="7924320" cy="474480"/>
          </a:xfrm>
          <a:prstGeom prst="rect">
            <a:avLst/>
          </a:prstGeom>
          <a:noFill/>
          <a:ln w="0">
            <a:noFill/>
          </a:ln>
        </p:spPr>
        <p:txBody>
          <a:bodyPr lIns="0" rIns="0" tIns="0" bIns="0" anchor="t">
            <a:noAutofit/>
          </a:bodyPr>
          <a:p>
            <a:pPr>
              <a:lnSpc>
                <a:spcPct val="100000"/>
              </a:lnSpc>
              <a:buNone/>
            </a:pPr>
            <a:r>
              <a:rPr b="0" lang="ru-RU" sz="3200" spc="-1" strike="noStrike">
                <a:solidFill>
                  <a:srgbClr val="2369b0"/>
                </a:solidFill>
                <a:latin typeface="Times New Roman"/>
              </a:rPr>
              <a:t>Идентификация</a:t>
            </a:r>
            <a:endParaRPr b="0" lang="en-US" sz="3200" spc="-1" strike="noStrike">
              <a:latin typeface="Arial"/>
            </a:endParaRPr>
          </a:p>
        </p:txBody>
      </p:sp>
      <p:pic>
        <p:nvPicPr>
          <p:cNvPr id="73" name="Рисунок 10" descr=""/>
          <p:cNvPicPr/>
          <p:nvPr/>
        </p:nvPicPr>
        <p:blipFill>
          <a:blip r:embed="rId1"/>
          <a:stretch/>
        </p:blipFill>
        <p:spPr>
          <a:xfrm>
            <a:off x="11125080" y="83520"/>
            <a:ext cx="998280" cy="1057680"/>
          </a:xfrm>
          <a:prstGeom prst="rect">
            <a:avLst/>
          </a:prstGeom>
          <a:ln w="0">
            <a:noFill/>
          </a:ln>
        </p:spPr>
      </p:pic>
      <p:sp>
        <p:nvSpPr>
          <p:cNvPr id="74" name="Прямая соединительная линия 10"/>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75" name=""/>
          <p:cNvSpPr/>
          <p:nvPr/>
        </p:nvSpPr>
        <p:spPr>
          <a:xfrm>
            <a:off x="293400" y="685800"/>
            <a:ext cx="10907640" cy="25797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575"/>
              </a:spcBef>
              <a:spcAft>
                <a:spcPts val="575"/>
              </a:spcAft>
              <a:buNone/>
            </a:pPr>
            <a:r>
              <a:rPr b="0" lang="en-US" sz="2200" spc="-1" strike="noStrike">
                <a:latin typeface="Ubuntu"/>
              </a:rPr>
              <a:t>• </a:t>
            </a:r>
            <a:r>
              <a:rPr b="0" lang="en-US" sz="2200" spc="-1" strike="noStrike">
                <a:latin typeface="Ubuntu"/>
              </a:rPr>
              <a:t>Идентификация — это процедура распознавания пользователя по его идентификатору (имени).</a:t>
            </a:r>
            <a:endParaRPr b="0" lang="en-US" sz="2200" spc="-1" strike="noStrike">
              <a:latin typeface="Arial"/>
            </a:endParaRPr>
          </a:p>
          <a:p>
            <a:pPr algn="just">
              <a:lnSpc>
                <a:spcPct val="100000"/>
              </a:lnSpc>
              <a:spcBef>
                <a:spcPts val="575"/>
              </a:spcBef>
              <a:spcAft>
                <a:spcPts val="575"/>
              </a:spcAft>
              <a:buNone/>
            </a:pPr>
            <a:r>
              <a:rPr b="0" lang="en-US" sz="2200" spc="-1" strike="noStrike">
                <a:latin typeface="Ubuntu"/>
              </a:rPr>
              <a:t>• </a:t>
            </a:r>
            <a:r>
              <a:rPr b="0" lang="en-US" sz="2200" spc="-1" strike="noStrike">
                <a:latin typeface="Ubuntu"/>
              </a:rPr>
              <a:t>Эта функция выполняется в первую очередь, когда пользователь делает попытку войти в сеть. Пользователь сообщает системе по ее запросу свой идентификатор, и система проверяет в своей базе данных его наличие.</a:t>
            </a:r>
            <a:endParaRPr b="0" lang="en-US" sz="2200" spc="-1" strike="noStrike">
              <a:latin typeface="Arial"/>
            </a:endParaRPr>
          </a:p>
          <a:p>
            <a:pPr algn="just">
              <a:lnSpc>
                <a:spcPct val="100000"/>
              </a:lnSpc>
              <a:spcBef>
                <a:spcPts val="575"/>
              </a:spcBef>
              <a:spcAft>
                <a:spcPts val="575"/>
              </a:spcAft>
              <a:buNone/>
            </a:pPr>
            <a:r>
              <a:rPr b="0" lang="en-US" sz="2200" spc="-1" strike="noStrike">
                <a:latin typeface="Ubuntu"/>
              </a:rPr>
              <a:t>• </a:t>
            </a:r>
            <a:r>
              <a:rPr b="0" lang="en-US" sz="2200" spc="-1" strike="noStrike">
                <a:latin typeface="Ubuntu"/>
              </a:rPr>
              <a:t>Проверка личности — это уже нечто большее, чем идентификация, но еще не аутентификация.</a:t>
            </a:r>
            <a:endParaRPr b="0" lang="en-US" sz="2200" spc="-1" strike="noStrike">
              <a:latin typeface="Arial"/>
            </a:endParaRPr>
          </a:p>
        </p:txBody>
      </p:sp>
      <p:sp>
        <p:nvSpPr>
          <p:cNvPr id="76" name=""/>
          <p:cNvSpPr/>
          <p:nvPr/>
        </p:nvSpPr>
        <p:spPr>
          <a:xfrm>
            <a:off x="313200" y="3444840"/>
            <a:ext cx="10887840" cy="29556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2000" spc="-1" strike="noStrike">
                <a:latin typeface="Ubuntu"/>
              </a:rPr>
              <a:t>На первом экране идет распознавание пользователя по его уникальному идентификатору. </a:t>
            </a:r>
            <a:r>
              <a:rPr b="1" lang="en-US" sz="2000" spc="-1" strike="noStrike">
                <a:latin typeface="Ubuntu"/>
              </a:rPr>
              <a:t>Цель идентификации</a:t>
            </a:r>
            <a:r>
              <a:rPr b="0" lang="en-US" sz="2000" spc="-1" strike="noStrike">
                <a:latin typeface="Ubuntu"/>
              </a:rPr>
              <a:t> – понять, кто пытается получить доступ к системе. Чаще всего для идентификации используются: e-mail, имя пользователя, телефон, SSO ...</a:t>
            </a:r>
            <a:endParaRPr b="0" lang="en-US" sz="2000" spc="-1" strike="noStrike">
              <a:latin typeface="Arial"/>
            </a:endParaRPr>
          </a:p>
          <a:p>
            <a:pPr algn="just">
              <a:lnSpc>
                <a:spcPct val="100000"/>
              </a:lnSpc>
              <a:buNone/>
            </a:pPr>
            <a:r>
              <a:rPr b="0" lang="en-US" sz="2000" spc="-1" strike="noStrike">
                <a:latin typeface="Ubuntu"/>
                <a:ea typeface="Noto Sans CJK SC"/>
              </a:rPr>
              <a:t>Бывает возможность выбора. К примеру, залогиниться по имени пользователя или по номеру телефона. Важно то, что этот идентификатор будет являться уникальным значением. В Базе Данных это, вероятнее всего, будет столбец в таблице с уникальными данными (primary key). То есть в системе не может быть зарегистрировано два одинаковых идентификатора, два одинаковых номера телефона, два одинаковых e-mail и так далее.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304920" y="57240"/>
            <a:ext cx="7924320" cy="474480"/>
          </a:xfrm>
          <a:prstGeom prst="rect">
            <a:avLst/>
          </a:prstGeom>
          <a:noFill/>
          <a:ln w="0">
            <a:noFill/>
          </a:ln>
        </p:spPr>
        <p:txBody>
          <a:bodyPr lIns="0" rIns="0" tIns="0" bIns="0" anchor="t">
            <a:noAutofit/>
          </a:bodyPr>
          <a:p>
            <a:pPr>
              <a:lnSpc>
                <a:spcPct val="100000"/>
              </a:lnSpc>
              <a:buNone/>
            </a:pPr>
            <a:r>
              <a:rPr b="0" lang="ru-RU" sz="3200" spc="-1" strike="noStrike">
                <a:solidFill>
                  <a:srgbClr val="2369b0"/>
                </a:solidFill>
                <a:latin typeface="Times New Roman"/>
              </a:rPr>
              <a:t>Аутентификация</a:t>
            </a:r>
            <a:endParaRPr b="0" lang="en-US" sz="3200" spc="-1" strike="noStrike">
              <a:latin typeface="Arial"/>
            </a:endParaRPr>
          </a:p>
        </p:txBody>
      </p:sp>
      <p:pic>
        <p:nvPicPr>
          <p:cNvPr id="78" name="Рисунок 11" descr=""/>
          <p:cNvPicPr/>
          <p:nvPr/>
        </p:nvPicPr>
        <p:blipFill>
          <a:blip r:embed="rId1"/>
          <a:stretch/>
        </p:blipFill>
        <p:spPr>
          <a:xfrm>
            <a:off x="11125080" y="83520"/>
            <a:ext cx="998280" cy="1057680"/>
          </a:xfrm>
          <a:prstGeom prst="rect">
            <a:avLst/>
          </a:prstGeom>
          <a:ln w="0">
            <a:noFill/>
          </a:ln>
        </p:spPr>
      </p:pic>
      <p:sp>
        <p:nvSpPr>
          <p:cNvPr id="79" name="Прямая соединительная линия 11"/>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80" name=""/>
          <p:cNvSpPr/>
          <p:nvPr/>
        </p:nvSpPr>
        <p:spPr>
          <a:xfrm>
            <a:off x="293400" y="914400"/>
            <a:ext cx="11822040" cy="52372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575"/>
              </a:spcBef>
              <a:spcAft>
                <a:spcPts val="575"/>
              </a:spcAft>
              <a:buNone/>
            </a:pPr>
            <a:r>
              <a:rPr b="1" lang="en-US" sz="2200" spc="-1" strike="noStrike">
                <a:latin typeface="Ubuntu"/>
              </a:rPr>
              <a:t>Аутентификация</a:t>
            </a:r>
            <a:r>
              <a:rPr b="0" lang="en-US" sz="2200" spc="-1" strike="noStrike">
                <a:latin typeface="Ubuntu"/>
              </a:rPr>
              <a:t> — процедура проверки подлинности заявленного </a:t>
            </a:r>
            <a:br>
              <a:rPr sz="2200"/>
            </a:br>
            <a:r>
              <a:rPr b="0" lang="en-US" sz="2200" spc="-1" strike="noStrike">
                <a:latin typeface="Ubuntu"/>
              </a:rPr>
              <a:t>пользователя, процесса или устройства.</a:t>
            </a:r>
            <a:endParaRPr b="0" lang="en-US" sz="2200" spc="-1" strike="noStrike">
              <a:latin typeface="Arial"/>
            </a:endParaRPr>
          </a:p>
          <a:p>
            <a:pPr algn="just">
              <a:lnSpc>
                <a:spcPct val="100000"/>
              </a:lnSpc>
              <a:spcBef>
                <a:spcPts val="575"/>
              </a:spcBef>
              <a:spcAft>
                <a:spcPts val="575"/>
              </a:spcAft>
              <a:buNone/>
            </a:pPr>
            <a:r>
              <a:rPr b="0" lang="en-US" sz="2200" spc="-1" strike="noStrike">
                <a:latin typeface="Ubuntu"/>
              </a:rPr>
              <a:t>• </a:t>
            </a:r>
            <a:r>
              <a:rPr b="0" lang="en-US" sz="2200" spc="-1" strike="noStrike">
                <a:latin typeface="Ubuntu"/>
              </a:rPr>
              <a:t>Эта проверка позволяет достоверно убедиться, что пользователь (процесс или устройство) является именно тем, кем себя объявляет. При проведении аутентификации проверяющая сторона </a:t>
            </a:r>
            <a:r>
              <a:rPr b="1" lang="en-US" sz="2200" spc="-1" strike="noStrike">
                <a:latin typeface="Ubuntu"/>
              </a:rPr>
              <a:t>убеждается в подлинности</a:t>
            </a:r>
            <a:r>
              <a:rPr b="0" lang="en-US" sz="2200" spc="-1" strike="noStrike">
                <a:latin typeface="Ubuntu"/>
              </a:rPr>
              <a:t> проверяемой стороны, при этом проверяемая сторона тоже активно участвует в процессе обмена информацией. Обычно пользователь подтверждает свою идентификацию, вводя в систему уникальную, </a:t>
            </a:r>
            <a:r>
              <a:rPr b="1" lang="en-US" sz="2200" spc="-1" strike="noStrike">
                <a:latin typeface="Ubuntu"/>
              </a:rPr>
              <a:t>неизвестную другим пользователям информацию</a:t>
            </a:r>
            <a:r>
              <a:rPr b="0" lang="en-US" sz="2200" spc="-1" strike="noStrike">
                <a:latin typeface="Ubuntu"/>
              </a:rPr>
              <a:t> о себе (например, пароль).</a:t>
            </a:r>
            <a:endParaRPr b="0" lang="en-US" sz="2200" spc="-1" strike="noStrike">
              <a:latin typeface="Arial"/>
            </a:endParaRPr>
          </a:p>
          <a:p>
            <a:pPr algn="just">
              <a:lnSpc>
                <a:spcPct val="100000"/>
              </a:lnSpc>
              <a:spcBef>
                <a:spcPts val="575"/>
              </a:spcBef>
              <a:spcAft>
                <a:spcPts val="575"/>
              </a:spcAft>
              <a:buNone/>
            </a:pPr>
            <a:r>
              <a:rPr b="0" lang="en-US" sz="2200" spc="-1" strike="noStrike">
                <a:latin typeface="Ubuntu"/>
              </a:rPr>
              <a:t>• </a:t>
            </a:r>
            <a:r>
              <a:rPr b="1" lang="en-US" sz="2200" spc="-1" strike="noStrike">
                <a:latin typeface="Ubuntu"/>
              </a:rPr>
              <a:t>Многофакторная аутентификация</a:t>
            </a:r>
            <a:r>
              <a:rPr b="0" lang="en-US" sz="2200" spc="-1" strike="noStrike">
                <a:latin typeface="Ubuntu"/>
              </a:rPr>
              <a:t> — это использование одного или нескольких факторов при проверке подлинности заявленного пользователя, процесса или устройства. Когда используется два фактора, эту методику иногда называют двухфакторной аутентификацией.</a:t>
            </a:r>
            <a:endParaRPr b="0" lang="en-US" sz="2200" spc="-1" strike="noStrike">
              <a:latin typeface="Arial"/>
            </a:endParaRPr>
          </a:p>
          <a:p>
            <a:pPr algn="just">
              <a:lnSpc>
                <a:spcPct val="100000"/>
              </a:lnSpc>
              <a:spcBef>
                <a:spcPts val="575"/>
              </a:spcBef>
              <a:spcAft>
                <a:spcPts val="575"/>
              </a:spcAft>
              <a:buNone/>
            </a:pPr>
            <a:r>
              <a:rPr b="0" lang="en-US" sz="2200" spc="-1" strike="noStrike">
                <a:latin typeface="Ubuntu"/>
              </a:rPr>
              <a:t>• </a:t>
            </a:r>
            <a:r>
              <a:rPr b="1" lang="en-US" sz="2200" spc="-1" strike="noStrike">
                <a:latin typeface="Ubuntu"/>
              </a:rPr>
              <a:t>Взаимная аутентификация</a:t>
            </a:r>
            <a:r>
              <a:rPr b="0" lang="en-US" sz="2200" spc="-1" strike="noStrike">
                <a:latin typeface="Ubuntu"/>
              </a:rPr>
              <a:t> — это механизм аутентификации, в котором обе стороны в транзакции аутентифицируют друг друга.</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81" name="Рисунок 12" descr=""/>
          <p:cNvPicPr/>
          <p:nvPr/>
        </p:nvPicPr>
        <p:blipFill>
          <a:blip r:embed="rId1"/>
          <a:stretch/>
        </p:blipFill>
        <p:spPr>
          <a:xfrm>
            <a:off x="11125080" y="83520"/>
            <a:ext cx="998280" cy="1057680"/>
          </a:xfrm>
          <a:prstGeom prst="rect">
            <a:avLst/>
          </a:prstGeom>
          <a:ln w="0">
            <a:noFill/>
          </a:ln>
        </p:spPr>
      </p:pic>
      <p:sp>
        <p:nvSpPr>
          <p:cNvPr id="82" name="Прямая соединительная линия 1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83" name="PlaceHolder 11"/>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rPr>
              <a:t>Аутентификация</a:t>
            </a:r>
            <a:endParaRPr b="0" lang="en-US" sz="3200" spc="-1" strike="noStrike">
              <a:latin typeface="Arial"/>
            </a:endParaRPr>
          </a:p>
        </p:txBody>
      </p:sp>
      <p:sp>
        <p:nvSpPr>
          <p:cNvPr id="84" name=""/>
          <p:cNvSpPr/>
          <p:nvPr/>
        </p:nvSpPr>
        <p:spPr>
          <a:xfrm>
            <a:off x="228600" y="1054080"/>
            <a:ext cx="11658240" cy="5346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2000" spc="-1" strike="noStrike">
                <a:latin typeface="Ubuntu"/>
              </a:rPr>
              <a:t>• </a:t>
            </a:r>
            <a:r>
              <a:rPr b="0" lang="en-US" sz="2000" spc="-1" strike="noStrike">
                <a:latin typeface="Ubuntu"/>
              </a:rPr>
              <a:t>Независимо от типа системы аутентификации в ней всегда</a:t>
            </a:r>
            <a:endParaRPr b="0" lang="en-US" sz="2000" spc="-1" strike="noStrike">
              <a:latin typeface="Arial"/>
            </a:endParaRPr>
          </a:p>
          <a:p>
            <a:pPr algn="just">
              <a:lnSpc>
                <a:spcPct val="100000"/>
              </a:lnSpc>
              <a:buNone/>
            </a:pPr>
            <a:r>
              <a:rPr b="0" lang="en-US" sz="2000" spc="-1" strike="noStrike">
                <a:latin typeface="Ubuntu"/>
              </a:rPr>
              <a:t>присутствуют </a:t>
            </a:r>
            <a:r>
              <a:rPr b="1" lang="en-US" sz="2000" spc="-1" strike="noStrike">
                <a:latin typeface="Ubuntu"/>
              </a:rPr>
              <a:t>пять элементов</a:t>
            </a:r>
            <a:r>
              <a:rPr b="0" lang="en-US" sz="2000" spc="-1" strike="noStrike">
                <a:latin typeface="Ubuntu"/>
              </a:rPr>
              <a:t>.</a:t>
            </a:r>
            <a:endParaRPr b="0" lang="en-US" sz="2000" spc="-1" strike="noStrike">
              <a:latin typeface="Arial"/>
            </a:endParaRPr>
          </a:p>
          <a:p>
            <a:pPr algn="just">
              <a:lnSpc>
                <a:spcPct val="100000"/>
              </a:lnSpc>
              <a:buNone/>
            </a:pPr>
            <a:r>
              <a:rPr b="0" lang="en-US" sz="2000" spc="-1" strike="noStrike">
                <a:latin typeface="Ubuntu"/>
              </a:rPr>
              <a:t>1 — конкретный </a:t>
            </a:r>
            <a:r>
              <a:rPr b="1" lang="en-US" sz="2000" spc="-1" strike="noStrike">
                <a:latin typeface="Ubuntu"/>
              </a:rPr>
              <a:t>человек или процесс</a:t>
            </a:r>
            <a:r>
              <a:rPr b="0" lang="en-US" sz="2000" spc="-1" strike="noStrike">
                <a:latin typeface="Ubuntu"/>
              </a:rPr>
              <a:t>, который должен проходить аутентификацию, — субъект доступа.</a:t>
            </a:r>
            <a:endParaRPr b="0" lang="en-US" sz="2000" spc="-1" strike="noStrike">
              <a:latin typeface="Arial"/>
            </a:endParaRPr>
          </a:p>
          <a:p>
            <a:pPr algn="just">
              <a:lnSpc>
                <a:spcPct val="100000"/>
              </a:lnSpc>
              <a:buNone/>
            </a:pPr>
            <a:r>
              <a:rPr b="0" lang="en-US" sz="2000" spc="-1" strike="noStrike">
                <a:latin typeface="Ubuntu"/>
              </a:rPr>
              <a:t>2 — опознавательный </a:t>
            </a:r>
            <a:r>
              <a:rPr b="1" lang="en-US" sz="2000" spc="-1" strike="noStrike">
                <a:latin typeface="Ubuntu"/>
              </a:rPr>
              <a:t>идентификатор</a:t>
            </a:r>
            <a:r>
              <a:rPr b="0" lang="en-US" sz="2000" spc="-1" strike="noStrike">
                <a:latin typeface="Ubuntu"/>
              </a:rPr>
              <a:t>, который выделяет этого человека или этот процесс среди других.</a:t>
            </a:r>
            <a:endParaRPr b="0" lang="en-US" sz="2000" spc="-1" strike="noStrike">
              <a:latin typeface="Arial"/>
            </a:endParaRPr>
          </a:p>
          <a:p>
            <a:pPr algn="just">
              <a:lnSpc>
                <a:spcPct val="100000"/>
              </a:lnSpc>
              <a:buNone/>
            </a:pPr>
            <a:r>
              <a:rPr b="0" lang="en-US" sz="2000" spc="-1" strike="noStrike">
                <a:latin typeface="Ubuntu"/>
              </a:rPr>
              <a:t>3 — </a:t>
            </a:r>
            <a:r>
              <a:rPr b="1" lang="en-US" sz="2000" spc="-1" strike="noStrike">
                <a:latin typeface="Ubuntu"/>
              </a:rPr>
              <a:t>отличительная характеристика</a:t>
            </a:r>
            <a:r>
              <a:rPr b="0" lang="en-US" sz="2000" spc="-1" strike="noStrike">
                <a:latin typeface="Ubuntu"/>
              </a:rPr>
              <a:t> (аутентификатор), подтверждающая принадлежность идентификатора субъекту доступа.</a:t>
            </a:r>
            <a:endParaRPr b="0" lang="en-US" sz="2000" spc="-1" strike="noStrike">
              <a:latin typeface="Arial"/>
            </a:endParaRPr>
          </a:p>
          <a:p>
            <a:pPr algn="just">
              <a:lnSpc>
                <a:spcPct val="100000"/>
              </a:lnSpc>
              <a:buNone/>
            </a:pPr>
            <a:r>
              <a:rPr b="0" lang="en-US" sz="2000" spc="-1" strike="noStrike">
                <a:latin typeface="Ubuntu"/>
              </a:rPr>
              <a:t>4 — </a:t>
            </a:r>
            <a:r>
              <a:rPr b="1" lang="en-US" sz="2000" spc="-1" strike="noStrike">
                <a:latin typeface="Ubuntu"/>
              </a:rPr>
              <a:t>владелец системы</a:t>
            </a:r>
            <a:r>
              <a:rPr b="0" lang="en-US" sz="2000" spc="-1" strike="noStrike">
                <a:latin typeface="Ubuntu"/>
              </a:rPr>
              <a:t> (администратор), который несет ответственность за использование системы, и в разграничении авторизованных пользователей и остальных полагается на механизм аутентификации.</a:t>
            </a:r>
            <a:endParaRPr b="0" lang="en-US" sz="2000" spc="-1" strike="noStrike">
              <a:latin typeface="Arial"/>
            </a:endParaRPr>
          </a:p>
          <a:p>
            <a:pPr algn="just">
              <a:lnSpc>
                <a:spcPct val="100000"/>
              </a:lnSpc>
              <a:buNone/>
            </a:pPr>
            <a:r>
              <a:rPr b="0" lang="en-US" sz="2000" spc="-1" strike="noStrike">
                <a:latin typeface="Ubuntu"/>
              </a:rPr>
              <a:t>5 — </a:t>
            </a:r>
            <a:r>
              <a:rPr b="1" lang="en-US" sz="2000" spc="-1" strike="noStrike">
                <a:latin typeface="Ubuntu"/>
              </a:rPr>
              <a:t>механизм аутентификации</a:t>
            </a:r>
            <a:r>
              <a:rPr b="0" lang="en-US" sz="2000" spc="-1" strike="noStrike">
                <a:latin typeface="Ubuntu"/>
              </a:rPr>
              <a:t>, который позволяет проверить присутствие отличительной характеристики.</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latin typeface="Ubuntu"/>
              </a:rPr>
              <a:t>• </a:t>
            </a:r>
            <a:r>
              <a:rPr b="0" lang="en-US" sz="2000" spc="-1" strike="noStrike">
                <a:latin typeface="Ubuntu"/>
              </a:rPr>
              <a:t>При успешном прохождении аутентификации субъекту доступа должны быть выданы некоторые права (привилегии).</a:t>
            </a:r>
            <a:endParaRPr b="0" lang="en-US" sz="2000" spc="-1" strike="noStrike">
              <a:latin typeface="Arial"/>
            </a:endParaRPr>
          </a:p>
          <a:p>
            <a:pPr algn="just">
              <a:lnSpc>
                <a:spcPct val="100000"/>
              </a:lnSpc>
              <a:buNone/>
            </a:pPr>
            <a:r>
              <a:rPr b="0" lang="en-US" sz="2000" spc="-1" strike="noStrike">
                <a:latin typeface="Ubuntu"/>
              </a:rPr>
              <a:t>• </a:t>
            </a:r>
            <a:r>
              <a:rPr b="0" lang="en-US" sz="2000" spc="-1" strike="noStrike">
                <a:latin typeface="Ubuntu"/>
              </a:rPr>
              <a:t>Для этого служит механизм управления доступом. С помощью этого же механизма субъект доступа лишается прав (привилегий), если аутентификация была неуспешной.</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85" name="Рисунок 13" descr=""/>
          <p:cNvPicPr/>
          <p:nvPr/>
        </p:nvPicPr>
        <p:blipFill>
          <a:blip r:embed="rId1"/>
          <a:stretch/>
        </p:blipFill>
        <p:spPr>
          <a:xfrm>
            <a:off x="11125080" y="83520"/>
            <a:ext cx="998280" cy="1057680"/>
          </a:xfrm>
          <a:prstGeom prst="rect">
            <a:avLst/>
          </a:prstGeom>
          <a:ln w="0">
            <a:noFill/>
          </a:ln>
        </p:spPr>
      </p:pic>
      <p:sp>
        <p:nvSpPr>
          <p:cNvPr id="86" name="Прямая соединительная линия 13"/>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87" name="PlaceHolder 12"/>
          <p:cNvSpPr/>
          <p:nvPr/>
        </p:nvSpPr>
        <p:spPr>
          <a:xfrm>
            <a:off x="305280" y="67320"/>
            <a:ext cx="8381520" cy="474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3200" spc="-1" strike="noStrike">
                <a:solidFill>
                  <a:srgbClr val="2369b0"/>
                </a:solidFill>
                <a:latin typeface="Times New Roman"/>
                <a:ea typeface="Noto Sans CJK SC"/>
              </a:rPr>
              <a:t>Идентификция, Аутентификация, Авторизация </a:t>
            </a:r>
            <a:endParaRPr b="0" lang="en-US" sz="3200" spc="-1" strike="noStrike">
              <a:latin typeface="Arial"/>
            </a:endParaRPr>
          </a:p>
        </p:txBody>
      </p:sp>
      <p:sp>
        <p:nvSpPr>
          <p:cNvPr id="88" name=""/>
          <p:cNvSpPr/>
          <p:nvPr/>
        </p:nvSpPr>
        <p:spPr>
          <a:xfrm>
            <a:off x="228600" y="1054080"/>
            <a:ext cx="11658240" cy="5346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2600" spc="-1" strike="noStrike">
                <a:latin typeface="Ubuntu"/>
              </a:rPr>
              <a:t>• </a:t>
            </a:r>
            <a:r>
              <a:rPr b="1" lang="en-US" sz="2600" spc="-1" strike="noStrike">
                <a:latin typeface="Ubuntu"/>
              </a:rPr>
              <a:t>Идентификация и аутентификация</a:t>
            </a:r>
            <a:r>
              <a:rPr b="0" lang="en-US" sz="2600" spc="-1" strike="noStrike">
                <a:latin typeface="Ubuntu"/>
              </a:rPr>
              <a:t> являются </a:t>
            </a:r>
            <a:r>
              <a:rPr b="1" lang="en-US" sz="2600" spc="-1" strike="noStrike">
                <a:latin typeface="Ubuntu"/>
              </a:rPr>
              <a:t>взаимосвязанными</a:t>
            </a:r>
            <a:r>
              <a:rPr b="0" lang="en-US" sz="2600" spc="-1" strike="noStrike">
                <a:latin typeface="Ubuntu"/>
              </a:rPr>
              <a:t> процессами </a:t>
            </a:r>
            <a:r>
              <a:rPr b="1" lang="en-US" sz="2600" spc="-1" strike="noStrike">
                <a:latin typeface="Ubuntu"/>
              </a:rPr>
              <a:t>распознавания и проверки</a:t>
            </a:r>
            <a:r>
              <a:rPr b="0" lang="en-US" sz="2600" spc="-1" strike="noStrike">
                <a:latin typeface="Ubuntu"/>
              </a:rPr>
              <a:t> подлинности субъектов (пользователей). Именно от них зависит последующее решение системы, возможно ли разрешить доступ к ресурсам системы конкретному пользователю или процессу.</a:t>
            </a:r>
            <a:endParaRPr b="0" lang="en-US" sz="2600" spc="-1" strike="noStrike">
              <a:latin typeface="Arial"/>
            </a:endParaRPr>
          </a:p>
          <a:p>
            <a:pPr algn="just">
              <a:lnSpc>
                <a:spcPct val="100000"/>
              </a:lnSpc>
              <a:buNone/>
            </a:pPr>
            <a:endParaRPr b="0" lang="en-US" sz="2600" spc="-1" strike="noStrike">
              <a:latin typeface="Arial"/>
            </a:endParaRPr>
          </a:p>
          <a:p>
            <a:pPr algn="just">
              <a:lnSpc>
                <a:spcPct val="100000"/>
              </a:lnSpc>
              <a:buNone/>
            </a:pPr>
            <a:r>
              <a:rPr b="0" lang="en-US" sz="2600" spc="-1" strike="noStrike">
                <a:latin typeface="Ubuntu"/>
              </a:rPr>
              <a:t>• </a:t>
            </a:r>
            <a:r>
              <a:rPr b="0" lang="en-US" sz="2600" spc="-1" strike="noStrike">
                <a:latin typeface="Ubuntu"/>
              </a:rPr>
              <a:t>После идентификации и аутентификации субъекта выполняется его авторизация.</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560</TotalTime>
  <Application>LibreOffice/7.3.7.2$Linux_X86_64 LibreOffice_project/30$Build-2</Application>
  <AppVersion>15.0000</AppVersion>
  <Words>3266</Words>
  <Paragraphs>326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2023-08-31T15:52:15Z</dcterms:created>
  <dc:creator>HP</dc:creator>
  <dc:description/>
  <dc:language>en-US</dc:language>
  <cp:lastModifiedBy/>
  <dcterms:modified xsi:type="dcterms:W3CDTF">2023-09-18T16:44:49Z</dcterms:modified>
  <cp:revision>53</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2023-04-21T00:00:00Z</vt:filetime>
  </property>
  <property fmtid="{D5CDD505-2E9C-101B-9397-08002B2CF9AE}" pid="3" name="Creator">
    <vt:lpwstr>Acrobat PDFMaker 21 для PowerPoint</vt:lpwstr>
  </property>
  <property fmtid="{D5CDD505-2E9C-101B-9397-08002B2CF9AE}" pid="4" name="LastSaved">
    <vt:filetime>2023-08-31T00:00:00Z</vt:filetime>
  </property>
  <property fmtid="{D5CDD505-2E9C-101B-9397-08002B2CF9AE}" pid="5" name="PresentationFormat">
    <vt:lpwstr>Широкоэкранный</vt:lpwstr>
  </property>
  <property fmtid="{D5CDD505-2E9C-101B-9397-08002B2CF9AE}" pid="6" name="Slides">
    <vt:i4>35</vt:i4>
  </property>
</Properties>
</file>